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3" r:id="rId2"/>
  </p:sldMasterIdLst>
  <p:sldIdLst>
    <p:sldId id="257" r:id="rId3"/>
    <p:sldId id="287" r:id="rId4"/>
    <p:sldId id="262" r:id="rId5"/>
    <p:sldId id="263" r:id="rId6"/>
    <p:sldId id="268" r:id="rId7"/>
    <p:sldId id="288" r:id="rId8"/>
    <p:sldId id="274" r:id="rId9"/>
    <p:sldId id="265" r:id="rId10"/>
    <p:sldId id="282" r:id="rId11"/>
    <p:sldId id="289" r:id="rId12"/>
    <p:sldId id="290" r:id="rId13"/>
    <p:sldId id="283" r:id="rId14"/>
    <p:sldId id="261" r:id="rId15"/>
    <p:sldId id="264" r:id="rId16"/>
    <p:sldId id="270" r:id="rId17"/>
    <p:sldId id="291" r:id="rId18"/>
    <p:sldId id="271" r:id="rId19"/>
    <p:sldId id="272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10" autoAdjust="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3A555-4960-44F9-B50F-50FC676E9B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33EAC-6FEA-4448-B786-80A7989351D8}">
      <dgm:prSet phldrT="[Текст]"/>
      <dgm:spPr/>
      <dgm:t>
        <a:bodyPr/>
        <a:lstStyle/>
        <a:p>
          <a:pPr algn="ctr"/>
          <a:r>
            <a:rPr lang="ru-RU" dirty="0" smtClean="0"/>
            <a:t>ситуации</a:t>
          </a:r>
          <a:endParaRPr lang="ru-RU" dirty="0"/>
        </a:p>
      </dgm:t>
    </dgm:pt>
    <dgm:pt modelId="{5E75A36E-0475-4CA0-963B-2018B1B2EECE}" type="parTrans" cxnId="{E046BEDD-81AB-4F6B-87A8-4FDE073E3350}">
      <dgm:prSet/>
      <dgm:spPr/>
      <dgm:t>
        <a:bodyPr/>
        <a:lstStyle/>
        <a:p>
          <a:endParaRPr lang="ru-RU"/>
        </a:p>
      </dgm:t>
    </dgm:pt>
    <dgm:pt modelId="{FFAA6B77-9F3E-4ADD-91E4-B14BCBA0BA76}" type="sibTrans" cxnId="{E046BEDD-81AB-4F6B-87A8-4FDE073E3350}">
      <dgm:prSet/>
      <dgm:spPr/>
      <dgm:t>
        <a:bodyPr/>
        <a:lstStyle/>
        <a:p>
          <a:endParaRPr lang="ru-RU"/>
        </a:p>
      </dgm:t>
    </dgm:pt>
    <dgm:pt modelId="{1AAD428E-FF88-4676-9F52-3470C71B673E}">
      <dgm:prSet phldrT="[Текст]"/>
      <dgm:spPr/>
      <dgm:t>
        <a:bodyPr/>
        <a:lstStyle/>
        <a:p>
          <a:pPr algn="ctr"/>
          <a:r>
            <a:rPr lang="ru-RU" dirty="0" smtClean="0"/>
            <a:t>текст</a:t>
          </a:r>
          <a:endParaRPr lang="ru-RU" dirty="0"/>
        </a:p>
      </dgm:t>
    </dgm:pt>
    <dgm:pt modelId="{C2E6F2AD-F961-4519-A31B-EB9D4FBB8ADC}" type="parTrans" cxnId="{FC9633AF-F300-4E2A-BB13-E049B482069C}">
      <dgm:prSet/>
      <dgm:spPr/>
      <dgm:t>
        <a:bodyPr/>
        <a:lstStyle/>
        <a:p>
          <a:endParaRPr lang="ru-RU"/>
        </a:p>
      </dgm:t>
    </dgm:pt>
    <dgm:pt modelId="{3C22CA21-680D-45A0-989C-29368E4F47A0}" type="sibTrans" cxnId="{FC9633AF-F300-4E2A-BB13-E049B482069C}">
      <dgm:prSet/>
      <dgm:spPr/>
      <dgm:t>
        <a:bodyPr/>
        <a:lstStyle/>
        <a:p>
          <a:endParaRPr lang="ru-RU"/>
        </a:p>
      </dgm:t>
    </dgm:pt>
    <dgm:pt modelId="{FB8EBB6C-CA87-4D46-8945-E06CF31568AB}">
      <dgm:prSet phldrT="[Текст]"/>
      <dgm:spPr/>
      <dgm:t>
        <a:bodyPr/>
        <a:lstStyle/>
        <a:p>
          <a:pPr algn="ctr"/>
          <a:r>
            <a:rPr lang="ru-RU" dirty="0" smtClean="0"/>
            <a:t>читательские умения</a:t>
          </a:r>
          <a:endParaRPr lang="ru-RU" dirty="0"/>
        </a:p>
      </dgm:t>
    </dgm:pt>
    <dgm:pt modelId="{30A107C0-7D05-407D-8485-98E0E027B170}" type="parTrans" cxnId="{14762240-A02D-4FF8-AD23-422D6AC403D8}">
      <dgm:prSet/>
      <dgm:spPr/>
      <dgm:t>
        <a:bodyPr/>
        <a:lstStyle/>
        <a:p>
          <a:endParaRPr lang="ru-RU"/>
        </a:p>
      </dgm:t>
    </dgm:pt>
    <dgm:pt modelId="{7BED9FB8-B72B-424A-BFDA-716CA117CED1}" type="sibTrans" cxnId="{14762240-A02D-4FF8-AD23-422D6AC403D8}">
      <dgm:prSet/>
      <dgm:spPr/>
      <dgm:t>
        <a:bodyPr/>
        <a:lstStyle/>
        <a:p>
          <a:endParaRPr lang="ru-RU"/>
        </a:p>
      </dgm:t>
    </dgm:pt>
    <dgm:pt modelId="{F314F8F1-5040-400B-8E0C-D27DBEFAE89C}" type="pres">
      <dgm:prSet presAssocID="{BF33A555-4960-44F9-B50F-50FC676E9B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14309-A269-47D2-A652-10515AD35F76}" type="pres">
      <dgm:prSet presAssocID="{A3D33EAC-6FEA-4448-B786-80A7989351D8}" presName="parentLin" presStyleCnt="0"/>
      <dgm:spPr/>
    </dgm:pt>
    <dgm:pt modelId="{3D032CF4-81D2-4FF3-9085-9A02AC945752}" type="pres">
      <dgm:prSet presAssocID="{A3D33EAC-6FEA-4448-B786-80A7989351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DB4BC6-A3D6-45B1-8C55-C46A80B5EB85}" type="pres">
      <dgm:prSet presAssocID="{A3D33EAC-6FEA-4448-B786-80A7989351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A5275-2AE3-4B8F-8526-BC319958686B}" type="pres">
      <dgm:prSet presAssocID="{A3D33EAC-6FEA-4448-B786-80A7989351D8}" presName="negativeSpace" presStyleCnt="0"/>
      <dgm:spPr/>
    </dgm:pt>
    <dgm:pt modelId="{BE050F4B-160C-4F74-9FB1-8D86DF59AB13}" type="pres">
      <dgm:prSet presAssocID="{A3D33EAC-6FEA-4448-B786-80A7989351D8}" presName="childText" presStyleLbl="conFgAcc1" presStyleIdx="0" presStyleCnt="3" custLinFactY="-14521" custLinFactNeighborX="126" custLinFactNeighborY="-100000">
        <dgm:presLayoutVars>
          <dgm:bulletEnabled val="1"/>
        </dgm:presLayoutVars>
      </dgm:prSet>
      <dgm:spPr/>
    </dgm:pt>
    <dgm:pt modelId="{9C3C6166-7A28-4CB4-98BB-85009B56D056}" type="pres">
      <dgm:prSet presAssocID="{FFAA6B77-9F3E-4ADD-91E4-B14BCBA0BA76}" presName="spaceBetweenRectangles" presStyleCnt="0"/>
      <dgm:spPr/>
    </dgm:pt>
    <dgm:pt modelId="{489AD4A8-0BC7-4CE8-BE63-272F5E45E95B}" type="pres">
      <dgm:prSet presAssocID="{1AAD428E-FF88-4676-9F52-3470C71B673E}" presName="parentLin" presStyleCnt="0"/>
      <dgm:spPr/>
    </dgm:pt>
    <dgm:pt modelId="{DF1DDDEC-CE72-4347-B1A3-1BA2D63A6FD3}" type="pres">
      <dgm:prSet presAssocID="{1AAD428E-FF88-4676-9F52-3470C71B67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A36CAD-E489-40E9-99B2-5541A103F519}" type="pres">
      <dgm:prSet presAssocID="{1AAD428E-FF88-4676-9F52-3470C71B67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300C-1711-4A27-B49D-981DC19FDBCA}" type="pres">
      <dgm:prSet presAssocID="{1AAD428E-FF88-4676-9F52-3470C71B673E}" presName="negativeSpace" presStyleCnt="0"/>
      <dgm:spPr/>
    </dgm:pt>
    <dgm:pt modelId="{C88DADCC-4BBC-4996-BCD6-948191DB4615}" type="pres">
      <dgm:prSet presAssocID="{1AAD428E-FF88-4676-9F52-3470C71B673E}" presName="childText" presStyleLbl="conFgAcc1" presStyleIdx="1" presStyleCnt="3">
        <dgm:presLayoutVars>
          <dgm:bulletEnabled val="1"/>
        </dgm:presLayoutVars>
      </dgm:prSet>
      <dgm:spPr/>
    </dgm:pt>
    <dgm:pt modelId="{2BEB7361-8E67-4EA8-B5DF-113720F33318}" type="pres">
      <dgm:prSet presAssocID="{3C22CA21-680D-45A0-989C-29368E4F47A0}" presName="spaceBetweenRectangles" presStyleCnt="0"/>
      <dgm:spPr/>
    </dgm:pt>
    <dgm:pt modelId="{9BBE7D7C-8555-46D4-96E1-BDC1CC407201}" type="pres">
      <dgm:prSet presAssocID="{FB8EBB6C-CA87-4D46-8945-E06CF31568AB}" presName="parentLin" presStyleCnt="0"/>
      <dgm:spPr/>
    </dgm:pt>
    <dgm:pt modelId="{13CC0F6D-F546-44B2-8F5C-77F1A5033BF2}" type="pres">
      <dgm:prSet presAssocID="{FB8EBB6C-CA87-4D46-8945-E06CF31568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CF0AAB9-AE86-4248-95DE-6FC4CC3E50BC}" type="pres">
      <dgm:prSet presAssocID="{FB8EBB6C-CA87-4D46-8945-E06CF31568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25129-B898-4DC3-890F-6AC0E1061133}" type="pres">
      <dgm:prSet presAssocID="{FB8EBB6C-CA87-4D46-8945-E06CF31568AB}" presName="negativeSpace" presStyleCnt="0"/>
      <dgm:spPr/>
    </dgm:pt>
    <dgm:pt modelId="{DA7815AB-734E-4385-88F8-6AEAF306EBAE}" type="pres">
      <dgm:prSet presAssocID="{FB8EBB6C-CA87-4D46-8945-E06CF31568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2F964-AF8A-4C4C-B9F2-42846D946EE3}" type="presOf" srcId="{BF33A555-4960-44F9-B50F-50FC676E9BBA}" destId="{F314F8F1-5040-400B-8E0C-D27DBEFAE89C}" srcOrd="0" destOrd="0" presId="urn:microsoft.com/office/officeart/2005/8/layout/list1"/>
    <dgm:cxn modelId="{F31A9B38-4914-4374-B657-F89FD2DD2185}" type="presOf" srcId="{FB8EBB6C-CA87-4D46-8945-E06CF31568AB}" destId="{8CF0AAB9-AE86-4248-95DE-6FC4CC3E50BC}" srcOrd="1" destOrd="0" presId="urn:microsoft.com/office/officeart/2005/8/layout/list1"/>
    <dgm:cxn modelId="{C0F0DDFF-1FF8-49EF-A3CD-6FB7300B64F3}" type="presOf" srcId="{1AAD428E-FF88-4676-9F52-3470C71B673E}" destId="{DF1DDDEC-CE72-4347-B1A3-1BA2D63A6FD3}" srcOrd="0" destOrd="0" presId="urn:microsoft.com/office/officeart/2005/8/layout/list1"/>
    <dgm:cxn modelId="{3C087718-3B17-4C29-9C59-6A9622858FB1}" type="presOf" srcId="{1AAD428E-FF88-4676-9F52-3470C71B673E}" destId="{1CA36CAD-E489-40E9-99B2-5541A103F519}" srcOrd="1" destOrd="0" presId="urn:microsoft.com/office/officeart/2005/8/layout/list1"/>
    <dgm:cxn modelId="{FBFB52D5-0D1D-48E9-AB92-A2DB8CE86F5F}" type="presOf" srcId="{FB8EBB6C-CA87-4D46-8945-E06CF31568AB}" destId="{13CC0F6D-F546-44B2-8F5C-77F1A5033BF2}" srcOrd="0" destOrd="0" presId="urn:microsoft.com/office/officeart/2005/8/layout/list1"/>
    <dgm:cxn modelId="{14762240-A02D-4FF8-AD23-422D6AC403D8}" srcId="{BF33A555-4960-44F9-B50F-50FC676E9BBA}" destId="{FB8EBB6C-CA87-4D46-8945-E06CF31568AB}" srcOrd="2" destOrd="0" parTransId="{30A107C0-7D05-407D-8485-98E0E027B170}" sibTransId="{7BED9FB8-B72B-424A-BFDA-716CA117CED1}"/>
    <dgm:cxn modelId="{FC9633AF-F300-4E2A-BB13-E049B482069C}" srcId="{BF33A555-4960-44F9-B50F-50FC676E9BBA}" destId="{1AAD428E-FF88-4676-9F52-3470C71B673E}" srcOrd="1" destOrd="0" parTransId="{C2E6F2AD-F961-4519-A31B-EB9D4FBB8ADC}" sibTransId="{3C22CA21-680D-45A0-989C-29368E4F47A0}"/>
    <dgm:cxn modelId="{213A94DA-0EDF-455E-85D0-E937C2E611E1}" type="presOf" srcId="{A3D33EAC-6FEA-4448-B786-80A7989351D8}" destId="{42DB4BC6-A3D6-45B1-8C55-C46A80B5EB85}" srcOrd="1" destOrd="0" presId="urn:microsoft.com/office/officeart/2005/8/layout/list1"/>
    <dgm:cxn modelId="{E046BEDD-81AB-4F6B-87A8-4FDE073E3350}" srcId="{BF33A555-4960-44F9-B50F-50FC676E9BBA}" destId="{A3D33EAC-6FEA-4448-B786-80A7989351D8}" srcOrd="0" destOrd="0" parTransId="{5E75A36E-0475-4CA0-963B-2018B1B2EECE}" sibTransId="{FFAA6B77-9F3E-4ADD-91E4-B14BCBA0BA76}"/>
    <dgm:cxn modelId="{A11971E7-73BA-48AE-A45F-1B0D91E16C3A}" type="presOf" srcId="{A3D33EAC-6FEA-4448-B786-80A7989351D8}" destId="{3D032CF4-81D2-4FF3-9085-9A02AC945752}" srcOrd="0" destOrd="0" presId="urn:microsoft.com/office/officeart/2005/8/layout/list1"/>
    <dgm:cxn modelId="{3EBEAD75-DE1D-44D8-80C5-625087809CC1}" type="presParOf" srcId="{F314F8F1-5040-400B-8E0C-D27DBEFAE89C}" destId="{B1814309-A269-47D2-A652-10515AD35F76}" srcOrd="0" destOrd="0" presId="urn:microsoft.com/office/officeart/2005/8/layout/list1"/>
    <dgm:cxn modelId="{9946C242-1A6C-4503-BCBE-1BD88A4DBCF4}" type="presParOf" srcId="{B1814309-A269-47D2-A652-10515AD35F76}" destId="{3D032CF4-81D2-4FF3-9085-9A02AC945752}" srcOrd="0" destOrd="0" presId="urn:microsoft.com/office/officeart/2005/8/layout/list1"/>
    <dgm:cxn modelId="{8CBB1257-D004-4182-B238-4B3428122796}" type="presParOf" srcId="{B1814309-A269-47D2-A652-10515AD35F76}" destId="{42DB4BC6-A3D6-45B1-8C55-C46A80B5EB85}" srcOrd="1" destOrd="0" presId="urn:microsoft.com/office/officeart/2005/8/layout/list1"/>
    <dgm:cxn modelId="{6C77DD40-E14B-45A9-92BF-3E47F3022364}" type="presParOf" srcId="{F314F8F1-5040-400B-8E0C-D27DBEFAE89C}" destId="{8EAA5275-2AE3-4B8F-8526-BC319958686B}" srcOrd="1" destOrd="0" presId="urn:microsoft.com/office/officeart/2005/8/layout/list1"/>
    <dgm:cxn modelId="{7E0B3BF4-1C81-4160-A84A-6C228739D02A}" type="presParOf" srcId="{F314F8F1-5040-400B-8E0C-D27DBEFAE89C}" destId="{BE050F4B-160C-4F74-9FB1-8D86DF59AB13}" srcOrd="2" destOrd="0" presId="urn:microsoft.com/office/officeart/2005/8/layout/list1"/>
    <dgm:cxn modelId="{DF1CF7A9-E0F6-4E09-BEC8-74F75B29E6CE}" type="presParOf" srcId="{F314F8F1-5040-400B-8E0C-D27DBEFAE89C}" destId="{9C3C6166-7A28-4CB4-98BB-85009B56D056}" srcOrd="3" destOrd="0" presId="urn:microsoft.com/office/officeart/2005/8/layout/list1"/>
    <dgm:cxn modelId="{619E9615-FE42-4E27-9654-AC25E295C507}" type="presParOf" srcId="{F314F8F1-5040-400B-8E0C-D27DBEFAE89C}" destId="{489AD4A8-0BC7-4CE8-BE63-272F5E45E95B}" srcOrd="4" destOrd="0" presId="urn:microsoft.com/office/officeart/2005/8/layout/list1"/>
    <dgm:cxn modelId="{1F2FAC83-9004-48F8-A5CC-EE5DEAF59185}" type="presParOf" srcId="{489AD4A8-0BC7-4CE8-BE63-272F5E45E95B}" destId="{DF1DDDEC-CE72-4347-B1A3-1BA2D63A6FD3}" srcOrd="0" destOrd="0" presId="urn:microsoft.com/office/officeart/2005/8/layout/list1"/>
    <dgm:cxn modelId="{EFEC59DC-0B02-4625-8151-520608F749C0}" type="presParOf" srcId="{489AD4A8-0BC7-4CE8-BE63-272F5E45E95B}" destId="{1CA36CAD-E489-40E9-99B2-5541A103F519}" srcOrd="1" destOrd="0" presId="urn:microsoft.com/office/officeart/2005/8/layout/list1"/>
    <dgm:cxn modelId="{5830DF6C-6678-4731-A3CE-0C895A647D3F}" type="presParOf" srcId="{F314F8F1-5040-400B-8E0C-D27DBEFAE89C}" destId="{41AE300C-1711-4A27-B49D-981DC19FDBCA}" srcOrd="5" destOrd="0" presId="urn:microsoft.com/office/officeart/2005/8/layout/list1"/>
    <dgm:cxn modelId="{93F15FEA-35F4-4A39-9E94-2DF613FBE809}" type="presParOf" srcId="{F314F8F1-5040-400B-8E0C-D27DBEFAE89C}" destId="{C88DADCC-4BBC-4996-BCD6-948191DB4615}" srcOrd="6" destOrd="0" presId="urn:microsoft.com/office/officeart/2005/8/layout/list1"/>
    <dgm:cxn modelId="{9F1849F9-1CE2-4CA7-A905-1AD15BB1D6C1}" type="presParOf" srcId="{F314F8F1-5040-400B-8E0C-D27DBEFAE89C}" destId="{2BEB7361-8E67-4EA8-B5DF-113720F33318}" srcOrd="7" destOrd="0" presId="urn:microsoft.com/office/officeart/2005/8/layout/list1"/>
    <dgm:cxn modelId="{268260DF-35B0-4179-836E-28577E98B863}" type="presParOf" srcId="{F314F8F1-5040-400B-8E0C-D27DBEFAE89C}" destId="{9BBE7D7C-8555-46D4-96E1-BDC1CC407201}" srcOrd="8" destOrd="0" presId="urn:microsoft.com/office/officeart/2005/8/layout/list1"/>
    <dgm:cxn modelId="{BBA0BCCC-B065-4BA1-ABA8-F847033F6073}" type="presParOf" srcId="{9BBE7D7C-8555-46D4-96E1-BDC1CC407201}" destId="{13CC0F6D-F546-44B2-8F5C-77F1A5033BF2}" srcOrd="0" destOrd="0" presId="urn:microsoft.com/office/officeart/2005/8/layout/list1"/>
    <dgm:cxn modelId="{F37A2A1D-7B7D-49B9-A458-E82861908A5B}" type="presParOf" srcId="{9BBE7D7C-8555-46D4-96E1-BDC1CC407201}" destId="{8CF0AAB9-AE86-4248-95DE-6FC4CC3E50BC}" srcOrd="1" destOrd="0" presId="urn:microsoft.com/office/officeart/2005/8/layout/list1"/>
    <dgm:cxn modelId="{3107A4A3-F9E7-4A81-B135-DB47CC69924C}" type="presParOf" srcId="{F314F8F1-5040-400B-8E0C-D27DBEFAE89C}" destId="{9CD25129-B898-4DC3-890F-6AC0E1061133}" srcOrd="9" destOrd="0" presId="urn:microsoft.com/office/officeart/2005/8/layout/list1"/>
    <dgm:cxn modelId="{05C6CB7A-FEB7-4300-9169-B577C3982368}" type="presParOf" srcId="{F314F8F1-5040-400B-8E0C-D27DBEFAE89C}" destId="{DA7815AB-734E-4385-88F8-6AEAF306EB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50F4B-160C-4F74-9FB1-8D86DF59AB13}">
      <dsp:nvSpPr>
        <dsp:cNvPr id="0" name=""/>
        <dsp:cNvSpPr/>
      </dsp:nvSpPr>
      <dsp:spPr>
        <a:xfrm>
          <a:off x="0" y="223663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B4BC6-A3D6-45B1-8C55-C46A80B5EB85}">
      <dsp:nvSpPr>
        <dsp:cNvPr id="0" name=""/>
        <dsp:cNvSpPr/>
      </dsp:nvSpPr>
      <dsp:spPr>
        <a:xfrm>
          <a:off x="411480" y="46941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ситуации</a:t>
          </a:r>
          <a:endParaRPr lang="ru-RU" sz="3100" kern="1200" dirty="0"/>
        </a:p>
      </dsp:txBody>
      <dsp:txXfrm>
        <a:off x="456152" y="91613"/>
        <a:ext cx="5671376" cy="825776"/>
      </dsp:txXfrm>
    </dsp:sp>
    <dsp:sp modelId="{C88DADCC-4BBC-4996-BCD6-948191DB4615}">
      <dsp:nvSpPr>
        <dsp:cNvPr id="0" name=""/>
        <dsp:cNvSpPr/>
      </dsp:nvSpPr>
      <dsp:spPr>
        <a:xfrm>
          <a:off x="0" y="191066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36CAD-E489-40E9-99B2-5541A103F519}">
      <dsp:nvSpPr>
        <dsp:cNvPr id="0" name=""/>
        <dsp:cNvSpPr/>
      </dsp:nvSpPr>
      <dsp:spPr>
        <a:xfrm>
          <a:off x="411480" y="1453101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текст</a:t>
          </a:r>
          <a:endParaRPr lang="ru-RU" sz="3100" kern="1200" dirty="0"/>
        </a:p>
      </dsp:txBody>
      <dsp:txXfrm>
        <a:off x="456152" y="1497773"/>
        <a:ext cx="5671376" cy="825776"/>
      </dsp:txXfrm>
    </dsp:sp>
    <dsp:sp modelId="{DA7815AB-734E-4385-88F8-6AEAF306EBAE}">
      <dsp:nvSpPr>
        <dsp:cNvPr id="0" name=""/>
        <dsp:cNvSpPr/>
      </dsp:nvSpPr>
      <dsp:spPr>
        <a:xfrm>
          <a:off x="0" y="331682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0AAB9-AE86-4248-95DE-6FC4CC3E50BC}">
      <dsp:nvSpPr>
        <dsp:cNvPr id="0" name=""/>
        <dsp:cNvSpPr/>
      </dsp:nvSpPr>
      <dsp:spPr>
        <a:xfrm>
          <a:off x="411480" y="2859261"/>
          <a:ext cx="57607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читательские умения</a:t>
          </a:r>
          <a:endParaRPr lang="ru-RU" sz="3100" kern="1200" dirty="0"/>
        </a:p>
      </dsp:txBody>
      <dsp:txXfrm>
        <a:off x="456152" y="2903933"/>
        <a:ext cx="567137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22.11.2018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65E9E-DDBD-4496-8176-84EF7BF83B15}" type="slidenum">
              <a:rPr lang="ru-RU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596" y="1340768"/>
            <a:ext cx="6781800" cy="1069975"/>
          </a:xfrm>
        </p:spPr>
        <p:txBody>
          <a:bodyPr/>
          <a:lstStyle/>
          <a:p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3528392" cy="185748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Ерофеева О. Ю.,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заведующий кафедрой преподавания языков и литературы СИПКРО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10" y="135387"/>
            <a:ext cx="1607794" cy="9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r="21716"/>
          <a:stretch>
            <a:fillRect/>
          </a:stretch>
        </p:blipFill>
        <p:spPr bwMode="auto">
          <a:xfrm>
            <a:off x="-9769" y="1955206"/>
            <a:ext cx="9144000" cy="158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713536" cy="31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801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ourier New"/>
              </a:rPr>
              <a:t>.</a:t>
            </a:r>
            <a:endParaRPr lang="ru-RU" dirty="0">
              <a:effectLst/>
              <a:latin typeface="Courier New"/>
              <a:ea typeface="Courier Ne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24579"/>
            <a:ext cx="55446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/>
                <a:ea typeface="Courier New"/>
              </a:rPr>
              <a:t>Технологические основы формирования и развития читательской грамотности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276"/>
            <a:ext cx="842493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4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512168"/>
          </a:xfrm>
        </p:spPr>
        <p:txBody>
          <a:bodyPr/>
          <a:lstStyle/>
          <a:p>
            <a:r>
              <a:rPr lang="ru-RU" dirty="0" smtClean="0"/>
              <a:t>Практические занятия.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заданий </a:t>
            </a:r>
            <a:r>
              <a:rPr lang="en-GB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читательской грамотности: типовые задачи, виды заданий (3 ч.)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43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34824"/>
            <a:ext cx="7519022" cy="5423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-4096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Изменение положения российских учащихся по читательской грамотности среди </a:t>
            </a:r>
            <a:r>
              <a:rPr lang="ru-RU" altLang="ru-RU" sz="2800" b="1" kern="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стран-участниц </a:t>
            </a:r>
            <a:r>
              <a:rPr lang="ru-RU" altLang="ru-RU" sz="2800" b="1" kern="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программы </a:t>
            </a:r>
            <a:r>
              <a:rPr lang="en-US" altLang="ru-RU" sz="2800" b="1" kern="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PISA</a:t>
            </a:r>
            <a:r>
              <a:rPr lang="ru-RU" altLang="ru-RU" sz="2800" b="1" kern="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55" y="764705"/>
            <a:ext cx="4402190" cy="864095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orbel"/>
              </a:rPr>
            </a:br>
            <a:r>
              <a:rPr lang="ru-RU" sz="1800" dirty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orbel"/>
              </a:rPr>
            </a:br>
            <a:r>
              <a:rPr lang="ru-RU" sz="1800" dirty="0" smtClean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orbel"/>
              </a:rPr>
            </a:br>
            <a:r>
              <a:rPr lang="ru-RU" sz="1800" dirty="0" smtClean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orbel"/>
              </a:rPr>
            </a:br>
            <a:r>
              <a:rPr lang="ru-RU" sz="1800" dirty="0" smtClean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orbel"/>
              </a:rPr>
            </a:br>
            <a:r>
              <a:rPr lang="ru-RU" sz="1800" dirty="0" smtClean="0">
                <a:solidFill>
                  <a:prstClr val="black"/>
                </a:solidFill>
                <a:latin typeface="Corbel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orbel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Лидирующие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территории: Сингапур, Гонконг (Китай), Канада, Финляндия, Ирландия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стран, средний балл которых статистически значимо </a:t>
            </a:r>
            <a:r>
              <a:rPr lang="ru-RU" sz="1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балла России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107504" y="116632"/>
            <a:ext cx="5472607" cy="1080120"/>
          </a:xfrm>
        </p:spPr>
        <p:txBody>
          <a:bodyPr/>
          <a:lstStyle/>
          <a:p>
            <a:endParaRPr lang="ru-RU" sz="2800" cap="none" spc="0" dirty="0" smtClean="0">
              <a:solidFill>
                <a:srgbClr val="A51009"/>
              </a:solidFill>
              <a:ea typeface="+mj-ea"/>
              <a:cs typeface="+mj-cs"/>
            </a:endParaRPr>
          </a:p>
          <a:p>
            <a:endParaRPr lang="ru-RU" sz="2800" cap="none" spc="0" dirty="0">
              <a:solidFill>
                <a:srgbClr val="A51009"/>
              </a:solidFill>
              <a:ea typeface="+mj-ea"/>
              <a:cs typeface="+mj-cs"/>
            </a:endParaRPr>
          </a:p>
          <a:p>
            <a:endParaRPr lang="ru-RU" sz="2800" cap="none" spc="0" dirty="0" smtClean="0">
              <a:solidFill>
                <a:srgbClr val="A51009"/>
              </a:solidFill>
              <a:ea typeface="+mj-ea"/>
              <a:cs typeface="+mj-cs"/>
            </a:endParaRPr>
          </a:p>
          <a:p>
            <a:endParaRPr lang="ru-RU" sz="2800" cap="none" spc="0" dirty="0" smtClean="0">
              <a:solidFill>
                <a:srgbClr val="A51009"/>
              </a:solidFill>
              <a:ea typeface="+mj-ea"/>
              <a:cs typeface="+mj-cs"/>
            </a:endParaRPr>
          </a:p>
          <a:p>
            <a:r>
              <a:rPr lang="ru-RU" sz="2800" cap="none" spc="0" dirty="0" smtClean="0">
                <a:solidFill>
                  <a:srgbClr val="A51009"/>
                </a:solidFill>
                <a:ea typeface="+mj-ea"/>
                <a:cs typeface="+mj-cs"/>
              </a:rPr>
              <a:t>Результаты </a:t>
            </a:r>
            <a:r>
              <a:rPr lang="ru-RU" sz="2800" cap="none" spc="0" dirty="0">
                <a:solidFill>
                  <a:srgbClr val="A51009"/>
                </a:solidFill>
                <a:ea typeface="+mj-ea"/>
                <a:cs typeface="+mj-cs"/>
              </a:rPr>
              <a:t>15-летних учащихся </a:t>
            </a:r>
            <a:br>
              <a:rPr lang="ru-RU" sz="2800" cap="none" spc="0" dirty="0">
                <a:solidFill>
                  <a:srgbClr val="A51009"/>
                </a:solidFill>
                <a:ea typeface="+mj-ea"/>
                <a:cs typeface="+mj-cs"/>
              </a:rPr>
            </a:br>
            <a:r>
              <a:rPr lang="ru-RU" sz="2800" cap="none" spc="0" dirty="0">
                <a:solidFill>
                  <a:srgbClr val="A51009"/>
                </a:solidFill>
                <a:ea typeface="+mj-ea"/>
                <a:cs typeface="+mj-cs"/>
              </a:rPr>
              <a:t>по </a:t>
            </a:r>
            <a:r>
              <a:rPr lang="ru-RU" sz="2800" cap="none" spc="0" dirty="0" smtClean="0">
                <a:solidFill>
                  <a:srgbClr val="A51009"/>
                </a:solidFill>
                <a:ea typeface="+mj-ea"/>
                <a:cs typeface="+mj-cs"/>
              </a:rPr>
              <a:t>читательской грамотности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79512" y="1994923"/>
            <a:ext cx="4866956" cy="4863077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prstClr val="black"/>
              </a:solidFill>
              <a:latin typeface="Corbel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prstClr val="black"/>
              </a:solidFill>
              <a:latin typeface="Corbel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prstClr val="black"/>
              </a:solidFill>
              <a:latin typeface="Corbel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стран, средний балл которых не отличается от балла России 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(Швеция, Дания, Франция, Бельгия, Португалия, Великобритания, Тайвань, США, Испания, Китай, Швейцария, Латвия, Чехия, Хорватия, Вьетнам)</a:t>
            </a: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2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стран, средний балл которых статистически значимо </a:t>
            </a:r>
            <a:r>
              <a:rPr lang="ru-RU" sz="23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балла России</a:t>
            </a:r>
          </a:p>
          <a:p>
            <a:pPr marL="0" lvl="0" indent="0">
              <a:buNone/>
            </a:pPr>
            <a:endParaRPr lang="ru-RU" sz="2800" b="1" dirty="0" smtClean="0">
              <a:solidFill>
                <a:srgbClr val="A51009"/>
              </a:solidFill>
            </a:endParaRPr>
          </a:p>
          <a:p>
            <a:pPr marL="0" lvl="0" indent="0">
              <a:buNone/>
            </a:pPr>
            <a:endParaRPr lang="ru-RU" sz="2800" b="1" dirty="0">
              <a:solidFill>
                <a:srgbClr val="A51009"/>
              </a:solidFill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A51009"/>
                </a:solidFill>
              </a:rPr>
              <a:t>2015</a:t>
            </a:r>
            <a:endParaRPr lang="ru-RU" sz="1600" b="1" cap="all" spc="100" dirty="0">
              <a:solidFill>
                <a:srgbClr val="3F3F4D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585566"/>
            <a:ext cx="324924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030" y="2658039"/>
            <a:ext cx="3540877" cy="17204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AutoShape 5"/>
          <p:cNvSpPr>
            <a:spLocks/>
          </p:cNvSpPr>
          <p:nvPr/>
        </p:nvSpPr>
        <p:spPr bwMode="auto">
          <a:xfrm>
            <a:off x="5137829" y="836712"/>
            <a:ext cx="358775" cy="1171785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ru-RU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137829" y="2124022"/>
            <a:ext cx="295924" cy="1376986"/>
          </a:xfrm>
          <a:prstGeom prst="leftBrace">
            <a:avLst>
              <a:gd name="adj1" fmla="val 8334"/>
              <a:gd name="adj2" fmla="val 50000"/>
            </a:avLst>
          </a:prstGeom>
          <a:noFill/>
          <a:ln w="38100">
            <a:solidFill>
              <a:srgbClr val="4584D3">
                <a:lumMod val="50000"/>
              </a:srgb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5046468" y="3619828"/>
            <a:ext cx="398463" cy="2963928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rgbClr val="4584D3">
                <a:lumMod val="50000"/>
              </a:srgb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781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63272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читательской грамотности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9611" y="1700807"/>
            <a:ext cx="5930701" cy="4761693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2989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21" y="116632"/>
            <a:ext cx="934013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Практические занятия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Отбор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для заданий PISA. Разработка заданий по чтению (по типу выбранного текстового задания). Конструирование фрагмента модельной карты в части читательской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грамотности(2 ч.)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3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4" y="260648"/>
            <a:ext cx="7810381" cy="62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6310" y="260648"/>
            <a:ext cx="55881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забора крови используются стерильные одноразовые инструменты (шприц, трубки и контейнер). </a:t>
            </a:r>
            <a:endParaRPr lang="ru-RU" dirty="0"/>
          </a:p>
          <a:p>
            <a:r>
              <a:rPr lang="ru-RU" b="1" dirty="0"/>
              <a:t>Сдавая кровь, вы не подвергаетесь ни малейшему риску. </a:t>
            </a:r>
            <a:endParaRPr lang="ru-RU" dirty="0"/>
          </a:p>
          <a:p>
            <a:r>
              <a:rPr lang="ru-RU" dirty="0"/>
              <a:t>Донорство спасает жизни. </a:t>
            </a:r>
            <a:r>
              <a:rPr lang="ru-RU" dirty="0" smtClean="0"/>
              <a:t>Не </a:t>
            </a:r>
            <a:r>
              <a:rPr lang="ru-RU" dirty="0"/>
              <a:t>существует вещества, способного полностью заменить человеческую кровь. Поэтому донорство крови незаменимо и играет существенную роль в спасении людей. </a:t>
            </a:r>
          </a:p>
          <a:p>
            <a:r>
              <a:rPr lang="ru-RU" dirty="0"/>
              <a:t>Во Франции переливание крови ежегодно облегчает страдания 500 тысячам </a:t>
            </a:r>
            <a:r>
              <a:rPr lang="ru-RU" dirty="0" smtClean="0"/>
              <a:t>больных.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Сдача крови – </a:t>
            </a:r>
            <a:r>
              <a:rPr lang="ru-RU" b="1" dirty="0" smtClean="0">
                <a:solidFill>
                  <a:prstClr val="black"/>
                </a:solidFill>
              </a:rPr>
              <a:t> лучшая </a:t>
            </a:r>
            <a:r>
              <a:rPr lang="ru-RU" b="1" dirty="0">
                <a:solidFill>
                  <a:prstClr val="black"/>
                </a:solidFill>
              </a:rPr>
              <a:t>из известных форм безвозмездной помощи </a:t>
            </a:r>
            <a:r>
              <a:rPr lang="ru-RU" b="1" dirty="0" smtClean="0">
                <a:solidFill>
                  <a:prstClr val="black"/>
                </a:solidFill>
              </a:rPr>
              <a:t>незнакомому </a:t>
            </a:r>
            <a:r>
              <a:rPr lang="ru-RU" b="1" dirty="0">
                <a:solidFill>
                  <a:prstClr val="black"/>
                </a:solidFill>
              </a:rPr>
              <a:t>человеку и занимает всего от 45 минут до 1 часа.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У донора забирают 450 мл крови и еще несколько капель для анализов и обследования.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– Мужчина может сдавать кровь пять раз в год. Женщина – три раза.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– Донорами могут быть люди в возрасте от 18 до 65 лет.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Обязательный перерыв перед каждой следующей сдачей крови составляет 8 недель.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674030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11: СДАЧА КРОВИ </a:t>
            </a:r>
            <a:endParaRPr lang="ru-RU" sz="1100" b="1" i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Каково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основное назначение текста «Сдача крови»?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A Призвать людей сдавать кровь.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B Описать риск, связанный со сдачей крови.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C Объяснить, где можно сдать кровь.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D Доказать, что многие регулярно сдают кровь.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6: СДАЧА КРОВИ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Почему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 объявлении говорится, что донорство незаменимо? Выпишите предложение из текста, которое это объясняет.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8: СДАЧА КРОВИ </a:t>
            </a:r>
            <a:endParaRPr lang="ru-RU" sz="1100" b="1" i="1" dirty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Восемнадцатилетняя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девушка, дважды сдававшая кровь за последние двенадцать месяцев, желает сдать кровь снова. Исходя из объявления, при каком условии ей позволят это сделать?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Вопрос 10: СДАЧА КРОВИ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Исходя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из объявления, позволят ли перечисленным в таблице людям сдать кровь?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Обведите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«Да» или «Нет» для каждого случая.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Личные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данные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Позволят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ли сдать кровь?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Пятнадцатилетний юноша,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никогда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не сдававший кровь ранее. 	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Тридцатилетний мужчина,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сдавший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кровь шесть недель назад. 		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Двадцатилетняя женщина,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     Да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/ Нет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сдававшая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кровь год назад. 		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2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источники: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Центр оценки качества образования ИСРО РАО: http://centeroko.ru.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www.oecd.org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Материалы сайта «Курс «Развитие навыков функционального чтения» https://sites.google.com/site/kursusfunctreading/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Крылова О.В. Формирование читательской грамотности учащихся // Современное дополнительное профессиональное педагогическое образование № 2, Москва, 2016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Логвина И. , Рождественская Л.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навыков функционального чтения. Книга для учителя. Курс для учителей русского языка как родного.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Narva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2012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Рекомендации по повышению уровня читательской компетенции в рамках Национальной программы поддержки и развития чтения. – М.: МЦБС, 2008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Цукерман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Г.А., Ковалёва Г.С., Кузнецова М.И. Хорошо ли читают российские школьники? // Вопросы образования. – 2007 – №4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1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052736"/>
            <a:ext cx="7041976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Courier New"/>
              </a:rPr>
              <a:t/>
            </a:r>
            <a:br>
              <a:rPr lang="ru-RU" dirty="0" smtClean="0">
                <a:latin typeface="Times New Roman"/>
                <a:ea typeface="Courier New"/>
              </a:rPr>
            </a:br>
            <a:r>
              <a:rPr lang="ru-RU" dirty="0">
                <a:latin typeface="Times New Roman"/>
                <a:ea typeface="Courier New"/>
              </a:rPr>
              <a:t/>
            </a:r>
            <a:br>
              <a:rPr lang="ru-RU" dirty="0">
                <a:latin typeface="Times New Roman"/>
                <a:ea typeface="Courier New"/>
              </a:rPr>
            </a:br>
            <a:r>
              <a:rPr lang="ru-RU" dirty="0" smtClean="0">
                <a:latin typeface="Times New Roman"/>
                <a:ea typeface="Courier New"/>
              </a:rPr>
              <a:t/>
            </a:r>
            <a:br>
              <a:rPr lang="ru-RU" dirty="0" smtClean="0">
                <a:latin typeface="Times New Roman"/>
                <a:ea typeface="Courier New"/>
              </a:rPr>
            </a:br>
            <a:r>
              <a:rPr lang="ru-RU" dirty="0">
                <a:latin typeface="Times New Roman"/>
                <a:ea typeface="Courier New"/>
              </a:rPr>
              <a:t/>
            </a:r>
            <a:br>
              <a:rPr lang="ru-RU" dirty="0">
                <a:latin typeface="Times New Roman"/>
                <a:ea typeface="Courier New"/>
              </a:rPr>
            </a:br>
            <a:r>
              <a:rPr lang="ru-RU" dirty="0" smtClean="0">
                <a:latin typeface="Times New Roman"/>
                <a:ea typeface="Courier New"/>
              </a:rPr>
              <a:t/>
            </a:r>
            <a:br>
              <a:rPr lang="ru-RU" dirty="0" smtClean="0">
                <a:latin typeface="Times New Roman"/>
                <a:ea typeface="Courier New"/>
              </a:rPr>
            </a:br>
            <a:r>
              <a:rPr lang="ru-RU" dirty="0" smtClean="0">
                <a:latin typeface="Times New Roman"/>
                <a:ea typeface="Courier New"/>
              </a:rPr>
              <a:t>1. Определение </a:t>
            </a:r>
            <a:r>
              <a:rPr lang="ru-RU" dirty="0">
                <a:latin typeface="Times New Roman"/>
                <a:ea typeface="Courier New"/>
              </a:rPr>
              <a:t>понятия «читательская грамотность». Характеристики читательской грамотности: ситуации чтения, типы текстов, читательские умения. Критерии и показатели </a:t>
            </a:r>
            <a:r>
              <a:rPr lang="ru-RU" dirty="0" err="1">
                <a:latin typeface="Times New Roman"/>
                <a:ea typeface="Courier New"/>
              </a:rPr>
              <a:t>сформированности</a:t>
            </a:r>
            <a:r>
              <a:rPr lang="ru-RU" dirty="0">
                <a:latin typeface="Times New Roman"/>
                <a:ea typeface="Courier New"/>
              </a:rPr>
              <a:t> читательской грамотности.  «Читательская грамотность» и </a:t>
            </a:r>
            <a:r>
              <a:rPr lang="ru-RU" dirty="0" smtClean="0">
                <a:latin typeface="Times New Roman"/>
                <a:ea typeface="Courier New"/>
              </a:rPr>
              <a:t>«смысловое </a:t>
            </a:r>
            <a:r>
              <a:rPr lang="ru-RU" dirty="0">
                <a:latin typeface="Times New Roman"/>
                <a:ea typeface="Courier New"/>
              </a:rPr>
              <a:t>чтение»: единство и взаимосвязь</a:t>
            </a:r>
            <a:r>
              <a:rPr lang="ru-RU" dirty="0" smtClean="0">
                <a:latin typeface="Times New Roman"/>
                <a:ea typeface="Courier New"/>
              </a:rPr>
              <a:t>.(0,5 ч)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981200"/>
            <a:ext cx="7992888" cy="4144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7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Читательская грамотность 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2852936"/>
            <a:ext cx="6781800" cy="2736304"/>
          </a:xfrm>
        </p:spPr>
        <p:txBody>
          <a:bodyPr>
            <a:normAutofit lnSpcReduction="10000"/>
          </a:bodyPr>
          <a:lstStyle/>
          <a:p>
            <a:pPr marL="27432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</a:pPr>
            <a:r>
              <a:rPr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тексты, 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</a:t>
            </a:r>
            <a:r>
              <a:rPr lang="ru-RU" alt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pPr marL="27432"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80000"/>
            </a:pPr>
            <a:endParaRPr lang="ru-RU" altLang="ru-RU" dirty="0">
              <a:solidFill>
                <a:srgbClr val="073E87">
                  <a:shade val="30000"/>
                  <a:satMod val="150000"/>
                </a:srgbClr>
              </a:solidFill>
              <a:latin typeface="Corbel"/>
            </a:endParaRPr>
          </a:p>
          <a:p>
            <a:endParaRPr lang="ru-RU" dirty="0"/>
          </a:p>
        </p:txBody>
      </p:sp>
      <p:pic>
        <p:nvPicPr>
          <p:cNvPr id="9" name="Picture 2" descr="C:\Users\ГАЛИНА\Downloads\книг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9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6213" lvl="0" indent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характеристики читательской грамотности учитываются тестом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15945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7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1692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169227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745172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1439862" cy="83026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текст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303462" cy="120015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Опора на внетекстовое знание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6437313" y="3240088"/>
            <a:ext cx="2009775" cy="1200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3.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осмыслить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 оценить </a:t>
            </a:r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>
            <a:off x="7451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5364163" y="5373688"/>
            <a:ext cx="1711325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7740650" y="5445125"/>
            <a:ext cx="1066800" cy="762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форму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текста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67" name="Line 12"/>
          <p:cNvSpPr>
            <a:spLocks noChangeShapeType="1"/>
          </p:cNvSpPr>
          <p:nvPr/>
        </p:nvSpPr>
        <p:spPr bwMode="auto">
          <a:xfrm>
            <a:off x="7451725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6011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6011863" y="50133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0" name="Line 15"/>
          <p:cNvSpPr>
            <a:spLocks noChangeShapeType="1"/>
          </p:cNvSpPr>
          <p:nvPr/>
        </p:nvSpPr>
        <p:spPr bwMode="auto">
          <a:xfrm flipH="1">
            <a:off x="8748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1" name="Line 16"/>
          <p:cNvSpPr>
            <a:spLocks noChangeShapeType="1"/>
          </p:cNvSpPr>
          <p:nvPr/>
        </p:nvSpPr>
        <p:spPr bwMode="auto">
          <a:xfrm>
            <a:off x="1692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2" name="Line 17"/>
          <p:cNvSpPr>
            <a:spLocks noChangeShapeType="1"/>
          </p:cNvSpPr>
          <p:nvPr/>
        </p:nvSpPr>
        <p:spPr bwMode="auto">
          <a:xfrm>
            <a:off x="1042988" y="273848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3" name="Line 18"/>
          <p:cNvSpPr>
            <a:spLocks noChangeShapeType="1"/>
          </p:cNvSpPr>
          <p:nvPr/>
        </p:nvSpPr>
        <p:spPr bwMode="auto">
          <a:xfrm>
            <a:off x="1042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>
            <a:off x="3779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107950" y="3236913"/>
            <a:ext cx="2519363" cy="1754187"/>
          </a:xfrm>
          <a:prstGeom prst="rect">
            <a:avLst/>
          </a:prstGeom>
          <a:solidFill>
            <a:srgbClr val="FFC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1.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найти и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извлечь 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</a:rPr>
              <a:t>(информацию</a:t>
            </a:r>
            <a:r>
              <a:rPr lang="ru-RU" altLang="ru-RU" i="1" dirty="0">
                <a:solidFill>
                  <a:srgbClr val="002060"/>
                </a:solidFill>
              </a:rPr>
              <a:t>)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2771775" y="3041650"/>
            <a:ext cx="3168650" cy="19383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интегрировать 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интерпретировать </a:t>
            </a:r>
          </a:p>
          <a:p>
            <a:pPr algn="ctr">
              <a:lnSpc>
                <a:spcPct val="80000"/>
              </a:lnSpc>
            </a:pPr>
            <a:r>
              <a:rPr lang="ru-RU" altLang="ru-RU" sz="2400" i="1" dirty="0">
                <a:solidFill>
                  <a:srgbClr val="002060"/>
                </a:solidFill>
              </a:rPr>
              <a:t>(сообщения текста)</a:t>
            </a:r>
            <a:r>
              <a:rPr lang="ru-RU" altLang="ru-RU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0677" name="Picture 23" descr="книга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1871662" cy="14017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8" name="Прямоугольник 22"/>
          <p:cNvSpPr>
            <a:spLocks noChangeArrowheads="1"/>
          </p:cNvSpPr>
          <p:nvPr/>
        </p:nvSpPr>
        <p:spPr bwMode="auto">
          <a:xfrm>
            <a:off x="307059" y="224519"/>
            <a:ext cx="796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rgbClr val="000099"/>
                </a:solidFill>
              </a:rPr>
              <a:t>Читательские умения </a:t>
            </a:r>
            <a:r>
              <a:rPr lang="en-US" altLang="ru-RU" sz="3200" dirty="0" smtClean="0">
                <a:solidFill>
                  <a:srgbClr val="000099"/>
                </a:solidFill>
              </a:rPr>
              <a:t>(PISA)</a:t>
            </a:r>
            <a:endParaRPr lang="ru-RU" alt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7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ea typeface="Courier New"/>
              </a:rPr>
              <a:t>2. Уровни </a:t>
            </a:r>
            <a:r>
              <a:rPr lang="ru-RU" sz="3200" dirty="0">
                <a:latin typeface="Times New Roman"/>
                <a:ea typeface="Courier New"/>
              </a:rPr>
              <a:t>грамотности чтения: оценивание грамотности чтения в тестах PISA. Критерии отбора текстов. Типы текстовых заданий</a:t>
            </a:r>
            <a:r>
              <a:rPr lang="ru-RU" dirty="0" smtClean="0">
                <a:latin typeface="Times New Roman"/>
                <a:ea typeface="Courier New"/>
              </a:rPr>
              <a:t>. (0,5 ч.)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93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 PISA грамотность чтения подразделяется на следующие уровни: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тексте нужной информации по простому критерию (самый низкий уровень);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тексте нужной информации по множественным критериям;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тексте нужной информации, распознавание связи между отрывками информации, работа с известной, но противоречивой информацией;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сложных текстов и их интерпретация, формулирование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гипотез относительно содержания текста.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A51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читательской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980" y="2204864"/>
            <a:ext cx="5632820" cy="3384376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6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3851920" y="1981200"/>
            <a:ext cx="4834880" cy="41148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Corbel"/>
              </a:rPr>
              <a:t>Самостоятельно мыслящие и способные функционировать в сложных </a:t>
            </a:r>
            <a:r>
              <a:rPr lang="ru-RU" sz="1800" dirty="0" smtClean="0">
                <a:solidFill>
                  <a:prstClr val="black"/>
                </a:solidFill>
                <a:latin typeface="Corbel"/>
              </a:rPr>
              <a:t>условиях</a:t>
            </a:r>
            <a:endParaRPr lang="en-GB" sz="1800" dirty="0" smtClean="0">
              <a:solidFill>
                <a:prstClr val="black"/>
              </a:solidFill>
              <a:latin typeface="Corbel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en-GB" sz="1800" dirty="0">
              <a:solidFill>
                <a:prstClr val="black"/>
              </a:solidFill>
              <a:latin typeface="Corbel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i="1" dirty="0">
                <a:solidFill>
                  <a:prstClr val="black"/>
                </a:solidFill>
                <a:latin typeface="Corbel"/>
              </a:rPr>
              <a:t>4 уровень</a:t>
            </a:r>
            <a:r>
              <a:rPr lang="ru-RU" sz="1800" dirty="0">
                <a:solidFill>
                  <a:prstClr val="black"/>
                </a:solidFill>
                <a:latin typeface="Corbel"/>
              </a:rPr>
              <a:t> – проявляется способность использовать имеющиеся знания и умения для получения новой информации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ru-RU" sz="1800" dirty="0">
              <a:solidFill>
                <a:prstClr val="black"/>
              </a:solidFill>
              <a:latin typeface="Corbel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i="1">
                <a:solidFill>
                  <a:prstClr val="black"/>
                </a:solidFill>
                <a:latin typeface="Corbel"/>
              </a:rPr>
              <a:t>2 уровень</a:t>
            </a:r>
            <a:r>
              <a:rPr lang="ru-RU" sz="1800">
                <a:solidFill>
                  <a:prstClr val="black"/>
                </a:solidFill>
                <a:latin typeface="Corbel"/>
              </a:rPr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330892"/>
            <a:ext cx="6512511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Уровни функциональной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грамотности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PISA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73E87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pic>
        <p:nvPicPr>
          <p:cNvPr id="5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59201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6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1362</TotalTime>
  <Words>640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Macro</vt:lpstr>
      <vt:lpstr>1_Macro</vt:lpstr>
      <vt:lpstr>Презентация PowerPoint</vt:lpstr>
      <vt:lpstr>     1. Определение понятия «читательская грамотность». Характеристики читательской грамотности: ситуации чтения, типы текстов, читательские умения. Критерии и показатели сформированности читательской грамотности.  «Читательская грамотность» и «смысловое чтение»: единство и взаимосвязь.(0,5 ч)</vt:lpstr>
      <vt:lpstr>        Читательская грамотность </vt:lpstr>
      <vt:lpstr>Какие характеристики читательской грамотности учитываются тестом PISA? </vt:lpstr>
      <vt:lpstr>Презентация PowerPoint</vt:lpstr>
      <vt:lpstr>Презентация PowerPoint</vt:lpstr>
      <vt:lpstr>В исследовании  PISA грамотность чтения подразделяется на следующие уровни:  </vt:lpstr>
      <vt:lpstr>Результаты учащихся по читательской грамотности</vt:lpstr>
      <vt:lpstr>Презентация PowerPoint</vt:lpstr>
      <vt:lpstr>Презентация PowerPoint</vt:lpstr>
      <vt:lpstr>Практические занятия.</vt:lpstr>
      <vt:lpstr>Презентация PowerPoint</vt:lpstr>
      <vt:lpstr>      Лидирующие страны и территории: Сингапур, Гонконг (Китай), Канада, Финляндия, Ирландия  16 стран, средний балл которых статистически значимо выше среднего балла России </vt:lpstr>
      <vt:lpstr>Результаты учащихся по читательской грамотности</vt:lpstr>
      <vt:lpstr>Презентация PowerPoint</vt:lpstr>
      <vt:lpstr>Практические занятия</vt:lpstr>
      <vt:lpstr>Презентация PowerPoint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Самарская Лука  </dc:title>
  <dc:creator>Ольга Ерофеева</dc:creator>
  <cp:lastModifiedBy>Ольга</cp:lastModifiedBy>
  <cp:revision>51</cp:revision>
  <dcterms:created xsi:type="dcterms:W3CDTF">2018-10-16T17:29:36Z</dcterms:created>
  <dcterms:modified xsi:type="dcterms:W3CDTF">2018-11-22T19:28:52Z</dcterms:modified>
</cp:coreProperties>
</file>