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0" r:id="rId5"/>
    <p:sldId id="259" r:id="rId6"/>
    <p:sldId id="265" r:id="rId7"/>
    <p:sldId id="264" r:id="rId8"/>
    <p:sldId id="263" r:id="rId9"/>
    <p:sldId id="262" r:id="rId10"/>
    <p:sldId id="266" r:id="rId11"/>
    <p:sldId id="269" r:id="rId12"/>
    <p:sldId id="268" r:id="rId13"/>
    <p:sldId id="25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3857628"/>
            <a:ext cx="6500858" cy="1566858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Советы и рекомендации родителям будущих первоклассников </a:t>
            </a:r>
            <a:endParaRPr lang="ru-RU" dirty="0">
              <a:solidFill>
                <a:schemeClr val="accent6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71670" y="1571612"/>
            <a:ext cx="52149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2400" b="1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Сизовская</a:t>
            </a:r>
            <a:r>
              <a:rPr lang="ru-RU" sz="24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средняя школа»</a:t>
            </a:r>
            <a:endParaRPr lang="ru-RU" sz="2400" b="1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2500306"/>
            <a:ext cx="85010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Ваш ребенок идет в школу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357166"/>
            <a:ext cx="6643734" cy="557216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важно сделать перед школой?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Развивать мелкую моторику рук. 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Сформировать интерес к книге.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Приучить соблюдать режим дня.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Сформировать навыки самообслуживания и самостоятельности.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Научить ребенка общаться со сверстниками.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00232" y="285728"/>
            <a:ext cx="7143768" cy="5697559"/>
          </a:xfrm>
        </p:spPr>
        <p:txBody>
          <a:bodyPr/>
          <a:lstStyle/>
          <a:p>
            <a:pPr algn="ctr">
              <a:buNone/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Особое внимание уделите развитию усидчивости и волевых процессов: </a:t>
            </a:r>
          </a:p>
          <a:p>
            <a:pPr algn="ctr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Научите ребенка управлять своими желаниями, эмоциями и поступками. Он должен уметь подчиняться правилам поведения и выполнять задания по образцу.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Админ\Desktop\психолог\rjMk2JVfw4o-300x2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62" y="4357694"/>
            <a:ext cx="3643338" cy="25003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142984"/>
            <a:ext cx="8215338" cy="571501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Во время прогулок обращайте внимания на различные явления природы (дождь, снег, туман, радуга). Выучите названия времен года.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Учите с ребенком названия животных, растений, предметов быта и школьных принадлежностей, определяйте их особенности и назначение.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Развивайте связную речь. Учите ребенка пересказывать сказки и составлять рассказы по картинкам. Следите за правильностью произношения и грамотностью речи.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научите ребенка считать до 100 и сравнивать количество предметов. Познакомьте с изображением цифр.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Развивайте мелкую моторику рук ребенка, с помощью рисования, штриховки, раскрашивания, мозаики, лепки, нанизывания бусинок, пуговиц.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Научите ребенка различать и правильно называть основные геометрические фигуры (круг, квадрат, треугольник, прямоугольник, овал), сравнивать и различать предметы по величине (больший, меньший) и цвету.</a:t>
            </a:r>
          </a:p>
          <a:p>
            <a:endParaRPr lang="ru-RU" dirty="0"/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2928926" y="285728"/>
            <a:ext cx="6215074" cy="857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2786050" y="214290"/>
            <a:ext cx="6643734" cy="1285860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5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Ежедневно занимайтесь </a:t>
            </a:r>
            <a:br>
              <a:rPr lang="ru-RU" sz="5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интеллектуальным развитием ребенка:</a:t>
            </a:r>
            <a:endParaRPr kumimoji="0" lang="ru-RU" sz="51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7072362" cy="371477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i="1" dirty="0" smtClean="0">
                <a:solidFill>
                  <a:srgbClr val="CD331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 smtClean="0">
                <a:solidFill>
                  <a:srgbClr val="CD3319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800" i="1" dirty="0" smtClean="0">
              <a:solidFill>
                <a:srgbClr val="CD331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US" sz="2800" i="1" dirty="0" smtClean="0">
              <a:solidFill>
                <a:srgbClr val="CD331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600" b="1" i="1" dirty="0" smtClean="0">
                <a:solidFill>
                  <a:srgbClr val="CD3319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  <a:r>
              <a:rPr lang="ru-RU" sz="3600" b="1" i="1" dirty="0" smtClean="0">
                <a:solidFill>
                  <a:srgbClr val="CD3319"/>
                </a:solidFill>
                <a:latin typeface="Times New Roman" pitchFamily="18" charset="0"/>
                <a:cs typeface="Times New Roman" pitchFamily="18" charset="0"/>
              </a:rPr>
              <a:t>ЗА ВНИМАНИЕ!</a:t>
            </a:r>
            <a:r>
              <a:rPr lang="ru-RU" sz="2800" i="1" dirty="0" smtClean="0">
                <a:solidFill>
                  <a:srgbClr val="CD331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 smtClean="0">
                <a:solidFill>
                  <a:srgbClr val="CD3319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i="1" dirty="0" smtClean="0">
              <a:solidFill>
                <a:srgbClr val="CD331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i="1" dirty="0" smtClean="0">
                <a:latin typeface="Times New Roman" pitchFamily="18" charset="0"/>
                <a:cs typeface="Times New Roman" pitchFamily="18" charset="0"/>
              </a:rPr>
            </a:br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928670"/>
            <a:ext cx="8143900" cy="485778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 </a:t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психологической готовностью к школе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понимается необходимый и достаточный уровень психического развития ребенка для усвоения школьной программы в условиях обучения в группе сверстников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71802" y="714356"/>
            <a:ext cx="6072198" cy="6429396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Так, психологическая готовность к обучению в школе включает в себя: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► интеллектуальную готовность;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► мотивационную готовность;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► волевую готовность;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► коммуникативную готовность.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857232"/>
            <a:ext cx="8786842" cy="4383087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Интеллектуальная готовность</a:t>
            </a:r>
            <a:r>
              <a:rPr lang="ru-RU" sz="3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предполагает: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внимания, памяти; </a:t>
            </a:r>
          </a:p>
          <a:p>
            <a:pPr lvl="0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сформированность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мыслительных операций: анализа, синтеза, обобщения;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умение устанавливать связи между явлениями и событиями.</a:t>
            </a: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		Ребенок должен ориентироваться во 	времени, пространстве и своем ближайшем 	окружении.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7170" name="Picture 2" descr="C:\Users\Админ\Desktop\психолог\4543906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4643446"/>
            <a:ext cx="2698543" cy="200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571480"/>
            <a:ext cx="6643734" cy="600079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4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Волевая готовность</a:t>
            </a:r>
            <a:r>
              <a:rPr lang="ru-RU" sz="4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предполагает:</a:t>
            </a:r>
          </a:p>
          <a:p>
            <a:pPr>
              <a:buNone/>
            </a:pPr>
            <a:endParaRPr lang="ru-RU" sz="4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наличие у ребенка способностей ставить перед собой цель;</a:t>
            </a:r>
          </a:p>
          <a:p>
            <a:pPr lvl="0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принимать решение о начале деятельности;</a:t>
            </a:r>
          </a:p>
          <a:p>
            <a:pPr lvl="0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намечать план действий, выполнять его, проявив определенные усилия, оценивать результат своей деятельности;</a:t>
            </a:r>
          </a:p>
          <a:p>
            <a:pPr lvl="0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а также уметь длительно выполнять не очень привлекательную работу.</a:t>
            </a:r>
          </a:p>
          <a:p>
            <a:pPr lvl="0">
              <a:buNone/>
            </a:pP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400" i="1" dirty="0" smtClean="0">
                <a:latin typeface="Times New Roman" pitchFamily="18" charset="0"/>
                <a:cs typeface="Times New Roman" pitchFamily="18" charset="0"/>
              </a:rPr>
              <a:t>		Развитию волевой готовности к школе способствуют изобразительная деятельность и конструирование, </a:t>
            </a:r>
            <a:br>
              <a:rPr lang="ru-RU" sz="3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400" i="1" dirty="0" smtClean="0">
                <a:latin typeface="Times New Roman" pitchFamily="18" charset="0"/>
                <a:cs typeface="Times New Roman" pitchFamily="18" charset="0"/>
              </a:rPr>
              <a:t>поскольку они побуждают длительное </a:t>
            </a:r>
            <a:br>
              <a:rPr lang="ru-RU" sz="3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400" i="1" dirty="0" smtClean="0">
                <a:latin typeface="Times New Roman" pitchFamily="18" charset="0"/>
                <a:cs typeface="Times New Roman" pitchFamily="18" charset="0"/>
              </a:rPr>
              <a:t>время сосредоточиваться на</a:t>
            </a:r>
            <a:br>
              <a:rPr lang="ru-RU" sz="3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400" i="1" dirty="0" smtClean="0">
                <a:latin typeface="Times New Roman" pitchFamily="18" charset="0"/>
                <a:cs typeface="Times New Roman" pitchFamily="18" charset="0"/>
              </a:rPr>
              <a:t> постройке или рисовании.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123" name="Picture 3" descr="C:\Users\Админ\Desktop\психолог\ы-595x51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206" y="2714620"/>
            <a:ext cx="1928794" cy="1785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85728"/>
            <a:ext cx="7429552" cy="550072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Коммуникативная готовность</a:t>
            </a:r>
            <a:r>
              <a:rPr lang="ru-RU" sz="3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проявляется</a:t>
            </a:r>
            <a:r>
              <a:rPr lang="ru-RU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endParaRPr lang="ru-RU" sz="3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умении ребенка подчинять свое поведение законам детских групп и нормам поведения, установленным в классе;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способности включиться в детское сообщество;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действовать совместно с другими ребятами;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случае необходимости уступать или отстаивать свою правоту социально допустимыми способами;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подчиняться или руководить.</a:t>
            </a: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	В целях развития коммуникативной компетентности следует поддерживать доброжелательные отношения вашего </a:t>
            </a:r>
            <a:br>
              <a:rPr lang="ru-RU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ребенка с окружающими.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146" name="Picture 2" descr="C:\Users\Админ\Desktop\психолог\about-znayk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4786322"/>
            <a:ext cx="2571750" cy="18097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3"/>
            <a:ext cx="8686800" cy="542928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4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Мотивационная готовность</a:t>
            </a:r>
            <a:r>
              <a:rPr lang="ru-RU" sz="4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подразумевает: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наличие у ребенка желания принять новую социальную роль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школьника.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Поэтому очень важно, чтобы школа была для него привлекательна своей главной деятельностью – учебой.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		С этой целью родителям необходимо объяснить своему ребенку, что дети ходят учиться для получения знаний, которые необходимы каждому человеку.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		Помните, что ваши оценки и суждения с легкостью заимствуются детьми, воспринимаются некритично, полностью. </a:t>
            </a: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		Ребенок должен видеть, что родители спокойно и уверенно смотрят на его поступление в школу.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64" y="274638"/>
            <a:ext cx="6143636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Психологически НЕ готовый к школе ребенок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43240" y="1600200"/>
            <a:ext cx="6000760" cy="4525963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может сосредоточиться на занятии, часто отвлекается;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испытывает затруднения в общении со взрослыми и сверстниками по поводу учебных задач;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проявляет мало инициативы;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тяготеет к шаблонным действиям и решениям;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может включится в общий режим работы.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357166"/>
            <a:ext cx="6758006" cy="10604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Психологически готовый к школе  ребенок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28794" y="1357298"/>
            <a:ext cx="7215206" cy="452596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готов к общению и взаимодействию  как со взрослыми, так и со сверстниками;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желание идти в школу вызвано адекватными причинами (учебными мотивами);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имеет широкий кругозор, запас конкретных знаний, понимает основные закономерности;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умеет контролировать эмоции и поведение.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3074" name="Picture 2" descr="C:\Users\Админ\Desktop\психолог\schoo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670" y="5357826"/>
            <a:ext cx="2500330" cy="15001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174</Words>
  <PresentationFormat>Экран (4:3)</PresentationFormat>
  <Paragraphs>66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Психологически НЕ готовый к школе ребенок</vt:lpstr>
      <vt:lpstr>Психологически готовый к школе  ребенок  </vt:lpstr>
      <vt:lpstr> </vt:lpstr>
      <vt:lpstr>Слайд 11</vt:lpstr>
      <vt:lpstr> 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17</cp:revision>
  <dcterms:created xsi:type="dcterms:W3CDTF">2017-01-30T22:22:11Z</dcterms:created>
  <dcterms:modified xsi:type="dcterms:W3CDTF">2017-02-02T06:45:53Z</dcterms:modified>
</cp:coreProperties>
</file>