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79" r:id="rId2"/>
    <p:sldId id="258" r:id="rId3"/>
    <p:sldId id="259" r:id="rId4"/>
    <p:sldId id="260" r:id="rId5"/>
    <p:sldId id="261" r:id="rId6"/>
    <p:sldId id="257" r:id="rId7"/>
    <p:sldId id="264" r:id="rId8"/>
    <p:sldId id="265" r:id="rId9"/>
    <p:sldId id="271" r:id="rId10"/>
    <p:sldId id="263" r:id="rId11"/>
    <p:sldId id="266" r:id="rId12"/>
    <p:sldId id="267" r:id="rId13"/>
    <p:sldId id="269" r:id="rId14"/>
    <p:sldId id="270" r:id="rId15"/>
    <p:sldId id="273" r:id="rId16"/>
    <p:sldId id="274" r:id="rId17"/>
    <p:sldId id="272" r:id="rId18"/>
    <p:sldId id="275" r:id="rId19"/>
    <p:sldId id="278" r:id="rId20"/>
    <p:sldId id="27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C54BF-1162-48E1-B292-E3DFB413B9BC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0926A-F2E7-43EB-B44C-503A145C6D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9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0926A-F2E7-43EB-B44C-503A145C6DF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6354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0926A-F2E7-43EB-B44C-503A145C6DF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0681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0926A-F2E7-43EB-B44C-503A145C6DF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9559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1431F43-F43F-4539-82B6-F0103045CD4B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86C8F5C-F48F-4E9E-907D-E74DF6196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nteroko.ru/" TargetMode="External"/><Relationship Id="rId3" Type="http://schemas.openxmlformats.org/officeDocument/2006/relationships/hyperlink" Target="https://rikc.by/ru/PISA/4-ex%20pisa.pdf" TargetMode="External"/><Relationship Id="rId7" Type="http://schemas.openxmlformats.org/officeDocument/2006/relationships/hyperlink" Target="https://fioco.ru/" TargetMode="External"/><Relationship Id="rId2" Type="http://schemas.openxmlformats.org/officeDocument/2006/relationships/hyperlink" Target="https://rikc.by/ru/PISA/1-ex%20pisa.pd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instrao.ru/" TargetMode="External"/><Relationship Id="rId5" Type="http://schemas.openxmlformats.org/officeDocument/2006/relationships/hyperlink" Target="https://rikc.by/ru/PISA/3-expisa.pdf" TargetMode="External"/><Relationship Id="rId4" Type="http://schemas.openxmlformats.org/officeDocument/2006/relationships/hyperlink" Target="https://rikc.by/ru/PISA/2-expisa.pdf" TargetMode="External"/><Relationship Id="rId9" Type="http://schemas.openxmlformats.org/officeDocument/2006/relationships/hyperlink" Target="https://adu.by/images/2018/02/Prim_zadanii_PISA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atherineasquithgallery.com/uploads/posts/2021-02/1613650684_74-p-fon-dlya-shkolnoi-prezentatsii-kartinki-8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35716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Муниципальное бюджетное общеобразовательное учреждение «</a:t>
            </a:r>
            <a:r>
              <a:rPr lang="ru-RU" b="1" dirty="0" err="1" smtClean="0"/>
              <a:t>Сизовская</a:t>
            </a:r>
            <a:r>
              <a:rPr lang="ru-RU" b="1" dirty="0" smtClean="0"/>
              <a:t> средняя школа» </a:t>
            </a:r>
            <a:r>
              <a:rPr lang="ru-RU" b="1" dirty="0" err="1" smtClean="0"/>
              <a:t>Сакского</a:t>
            </a:r>
            <a:r>
              <a:rPr lang="ru-RU" b="1" dirty="0" smtClean="0"/>
              <a:t> района Республики Крым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597730"/>
            <a:ext cx="742955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/>
              <a:t>Формирование функциональной грамотности при реализации ФГОС </a:t>
            </a:r>
          </a:p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endParaRPr lang="ru-RU" sz="32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Материал </a:t>
            </a:r>
            <a:r>
              <a:rPr lang="ru-RU" dirty="0" smtClean="0">
                <a:solidFill>
                  <a:srgbClr val="002060"/>
                </a:solidFill>
              </a:rPr>
              <a:t>к педагогическому совету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 smtClean="0">
                <a:solidFill>
                  <a:srgbClr val="002060"/>
                </a:solidFill>
              </a:rPr>
              <a:t>тему: «Современные требования к </a:t>
            </a: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    качеству урока- </a:t>
            </a:r>
            <a:r>
              <a:rPr lang="ru-RU" dirty="0" smtClean="0">
                <a:solidFill>
                  <a:srgbClr val="002060"/>
                </a:solidFill>
              </a:rPr>
              <a:t>ориентиры </a:t>
            </a:r>
            <a:r>
              <a:rPr lang="ru-RU" dirty="0" smtClean="0">
                <a:solidFill>
                  <a:srgbClr val="002060"/>
                </a:solidFill>
              </a:rPr>
              <a:t>на обновление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содержания образования»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984" y="254075"/>
            <a:ext cx="8060432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0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Виды функциональной грамотности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98855" y="905510"/>
            <a:ext cx="8306434" cy="864869"/>
            <a:chOff x="598855" y="905510"/>
            <a:chExt cx="8306434" cy="864869"/>
          </a:xfrm>
        </p:grpSpPr>
        <p:sp>
          <p:nvSpPr>
            <p:cNvPr id="4" name="object 4"/>
            <p:cNvSpPr/>
            <p:nvPr/>
          </p:nvSpPr>
          <p:spPr>
            <a:xfrm>
              <a:off x="611555" y="12282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1555" y="12282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25601" y="918210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5693333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7"/>
                  </a:lnTo>
                  <a:lnTo>
                    <a:pt x="0" y="516636"/>
                  </a:lnTo>
                  <a:lnTo>
                    <a:pt x="8120" y="556825"/>
                  </a:lnTo>
                  <a:lnTo>
                    <a:pt x="30265" y="589645"/>
                  </a:lnTo>
                  <a:lnTo>
                    <a:pt x="63109" y="611772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2"/>
                  </a:lnTo>
                  <a:lnTo>
                    <a:pt x="5766406" y="589645"/>
                  </a:lnTo>
                  <a:lnTo>
                    <a:pt x="5788577" y="556825"/>
                  </a:lnTo>
                  <a:lnTo>
                    <a:pt x="5796711" y="516636"/>
                  </a:lnTo>
                  <a:lnTo>
                    <a:pt x="5796711" y="103377"/>
                  </a:lnTo>
                  <a:lnTo>
                    <a:pt x="5788577" y="63115"/>
                  </a:lnTo>
                  <a:lnTo>
                    <a:pt x="5766406" y="30257"/>
                  </a:lnTo>
                  <a:lnTo>
                    <a:pt x="5733543" y="8116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25601" y="918210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0" y="103377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6"/>
                  </a:lnTo>
                  <a:lnTo>
                    <a:pt x="5766406" y="30257"/>
                  </a:lnTo>
                  <a:lnTo>
                    <a:pt x="5788577" y="63115"/>
                  </a:lnTo>
                  <a:lnTo>
                    <a:pt x="5796711" y="103377"/>
                  </a:lnTo>
                  <a:lnTo>
                    <a:pt x="5796711" y="516636"/>
                  </a:lnTo>
                  <a:lnTo>
                    <a:pt x="5788577" y="556825"/>
                  </a:lnTo>
                  <a:lnTo>
                    <a:pt x="5766406" y="589645"/>
                  </a:lnTo>
                  <a:lnTo>
                    <a:pt x="5733543" y="611772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2"/>
                  </a:lnTo>
                  <a:lnTo>
                    <a:pt x="30265" y="589645"/>
                  </a:lnTo>
                  <a:lnTo>
                    <a:pt x="8120" y="556825"/>
                  </a:lnTo>
                  <a:lnTo>
                    <a:pt x="0" y="516636"/>
                  </a:lnTo>
                  <a:lnTo>
                    <a:pt x="0" y="10337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98855" y="1858136"/>
            <a:ext cx="8306434" cy="864869"/>
            <a:chOff x="598855" y="1858136"/>
            <a:chExt cx="8306434" cy="864869"/>
          </a:xfrm>
        </p:grpSpPr>
        <p:sp>
          <p:nvSpPr>
            <p:cNvPr id="9" name="object 9"/>
            <p:cNvSpPr/>
            <p:nvPr/>
          </p:nvSpPr>
          <p:spPr>
            <a:xfrm>
              <a:off x="611555" y="21807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1555" y="21807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25601" y="18708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5693333" y="0"/>
                  </a:moveTo>
                  <a:lnTo>
                    <a:pt x="103327" y="0"/>
                  </a:lnTo>
                  <a:lnTo>
                    <a:pt x="63109" y="8114"/>
                  </a:lnTo>
                  <a:lnTo>
                    <a:pt x="30265" y="30241"/>
                  </a:lnTo>
                  <a:lnTo>
                    <a:pt x="8120" y="63061"/>
                  </a:lnTo>
                  <a:lnTo>
                    <a:pt x="0" y="103250"/>
                  </a:lnTo>
                  <a:lnTo>
                    <a:pt x="0" y="516509"/>
                  </a:lnTo>
                  <a:lnTo>
                    <a:pt x="8120" y="556771"/>
                  </a:lnTo>
                  <a:lnTo>
                    <a:pt x="30265" y="589629"/>
                  </a:lnTo>
                  <a:lnTo>
                    <a:pt x="63109" y="611770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0"/>
                  </a:lnTo>
                  <a:lnTo>
                    <a:pt x="5766406" y="589629"/>
                  </a:lnTo>
                  <a:lnTo>
                    <a:pt x="5788577" y="556771"/>
                  </a:lnTo>
                  <a:lnTo>
                    <a:pt x="5796711" y="516509"/>
                  </a:lnTo>
                  <a:lnTo>
                    <a:pt x="5796711" y="103250"/>
                  </a:lnTo>
                  <a:lnTo>
                    <a:pt x="5788577" y="63061"/>
                  </a:lnTo>
                  <a:lnTo>
                    <a:pt x="5766406" y="30241"/>
                  </a:lnTo>
                  <a:lnTo>
                    <a:pt x="5733543" y="8114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25601" y="18708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0" y="103250"/>
                  </a:moveTo>
                  <a:lnTo>
                    <a:pt x="8120" y="63061"/>
                  </a:lnTo>
                  <a:lnTo>
                    <a:pt x="30265" y="30241"/>
                  </a:lnTo>
                  <a:lnTo>
                    <a:pt x="63109" y="8114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4"/>
                  </a:lnTo>
                  <a:lnTo>
                    <a:pt x="5766406" y="30241"/>
                  </a:lnTo>
                  <a:lnTo>
                    <a:pt x="5788577" y="63061"/>
                  </a:lnTo>
                  <a:lnTo>
                    <a:pt x="5796711" y="103250"/>
                  </a:lnTo>
                  <a:lnTo>
                    <a:pt x="5796711" y="516509"/>
                  </a:lnTo>
                  <a:lnTo>
                    <a:pt x="5788577" y="556771"/>
                  </a:lnTo>
                  <a:lnTo>
                    <a:pt x="5766406" y="589629"/>
                  </a:lnTo>
                  <a:lnTo>
                    <a:pt x="5733543" y="611770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0"/>
                  </a:lnTo>
                  <a:lnTo>
                    <a:pt x="30265" y="589629"/>
                  </a:lnTo>
                  <a:lnTo>
                    <a:pt x="8120" y="556771"/>
                  </a:lnTo>
                  <a:lnTo>
                    <a:pt x="0" y="516509"/>
                  </a:lnTo>
                  <a:lnTo>
                    <a:pt x="0" y="10325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98855" y="2810636"/>
            <a:ext cx="8306434" cy="864869"/>
            <a:chOff x="598855" y="2810636"/>
            <a:chExt cx="8306434" cy="864869"/>
          </a:xfrm>
        </p:grpSpPr>
        <p:sp>
          <p:nvSpPr>
            <p:cNvPr id="14" name="object 14"/>
            <p:cNvSpPr/>
            <p:nvPr/>
          </p:nvSpPr>
          <p:spPr>
            <a:xfrm>
              <a:off x="611555" y="31333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11555" y="31333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25601" y="28233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7"/>
                  </a:lnTo>
                  <a:lnTo>
                    <a:pt x="0" y="516636"/>
                  </a:lnTo>
                  <a:lnTo>
                    <a:pt x="8120" y="556825"/>
                  </a:lnTo>
                  <a:lnTo>
                    <a:pt x="30265" y="589645"/>
                  </a:lnTo>
                  <a:lnTo>
                    <a:pt x="63109" y="611772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2"/>
                  </a:lnTo>
                  <a:lnTo>
                    <a:pt x="5766406" y="589645"/>
                  </a:lnTo>
                  <a:lnTo>
                    <a:pt x="5788577" y="556825"/>
                  </a:lnTo>
                  <a:lnTo>
                    <a:pt x="5796711" y="516636"/>
                  </a:lnTo>
                  <a:lnTo>
                    <a:pt x="5796711" y="103377"/>
                  </a:lnTo>
                  <a:lnTo>
                    <a:pt x="5788577" y="63115"/>
                  </a:lnTo>
                  <a:lnTo>
                    <a:pt x="5766406" y="30257"/>
                  </a:lnTo>
                  <a:lnTo>
                    <a:pt x="5733543" y="8116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25601" y="28233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377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6"/>
                  </a:lnTo>
                  <a:lnTo>
                    <a:pt x="5766406" y="30257"/>
                  </a:lnTo>
                  <a:lnTo>
                    <a:pt x="5788577" y="63115"/>
                  </a:lnTo>
                  <a:lnTo>
                    <a:pt x="5796711" y="103377"/>
                  </a:lnTo>
                  <a:lnTo>
                    <a:pt x="5796711" y="516636"/>
                  </a:lnTo>
                  <a:lnTo>
                    <a:pt x="5788577" y="556825"/>
                  </a:lnTo>
                  <a:lnTo>
                    <a:pt x="5766406" y="589645"/>
                  </a:lnTo>
                  <a:lnTo>
                    <a:pt x="5733543" y="611772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2"/>
                  </a:lnTo>
                  <a:lnTo>
                    <a:pt x="30265" y="589645"/>
                  </a:lnTo>
                  <a:lnTo>
                    <a:pt x="8120" y="556825"/>
                  </a:lnTo>
                  <a:lnTo>
                    <a:pt x="0" y="516636"/>
                  </a:lnTo>
                  <a:lnTo>
                    <a:pt x="0" y="10337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598855" y="3763264"/>
            <a:ext cx="8306434" cy="864869"/>
            <a:chOff x="598855" y="3763264"/>
            <a:chExt cx="8306434" cy="864869"/>
          </a:xfrm>
        </p:grpSpPr>
        <p:sp>
          <p:nvSpPr>
            <p:cNvPr id="19" name="object 19"/>
            <p:cNvSpPr/>
            <p:nvPr/>
          </p:nvSpPr>
          <p:spPr>
            <a:xfrm>
              <a:off x="611555" y="40858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11555" y="40858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25601" y="37759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4"/>
                  </a:lnTo>
                  <a:lnTo>
                    <a:pt x="30265" y="30241"/>
                  </a:lnTo>
                  <a:lnTo>
                    <a:pt x="8120" y="63061"/>
                  </a:lnTo>
                  <a:lnTo>
                    <a:pt x="0" y="103250"/>
                  </a:lnTo>
                  <a:lnTo>
                    <a:pt x="0" y="516509"/>
                  </a:lnTo>
                  <a:lnTo>
                    <a:pt x="8120" y="556771"/>
                  </a:lnTo>
                  <a:lnTo>
                    <a:pt x="30265" y="589629"/>
                  </a:lnTo>
                  <a:lnTo>
                    <a:pt x="63109" y="611770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0"/>
                  </a:lnTo>
                  <a:lnTo>
                    <a:pt x="5766406" y="589629"/>
                  </a:lnTo>
                  <a:lnTo>
                    <a:pt x="5788577" y="556771"/>
                  </a:lnTo>
                  <a:lnTo>
                    <a:pt x="5796711" y="516509"/>
                  </a:lnTo>
                  <a:lnTo>
                    <a:pt x="5796711" y="103250"/>
                  </a:lnTo>
                  <a:lnTo>
                    <a:pt x="5788577" y="63061"/>
                  </a:lnTo>
                  <a:lnTo>
                    <a:pt x="5766406" y="30241"/>
                  </a:lnTo>
                  <a:lnTo>
                    <a:pt x="5733543" y="8114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25601" y="37759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250"/>
                  </a:moveTo>
                  <a:lnTo>
                    <a:pt x="8120" y="63061"/>
                  </a:lnTo>
                  <a:lnTo>
                    <a:pt x="30265" y="30241"/>
                  </a:lnTo>
                  <a:lnTo>
                    <a:pt x="63109" y="8114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4"/>
                  </a:lnTo>
                  <a:lnTo>
                    <a:pt x="5766406" y="30241"/>
                  </a:lnTo>
                  <a:lnTo>
                    <a:pt x="5788577" y="63061"/>
                  </a:lnTo>
                  <a:lnTo>
                    <a:pt x="5796711" y="103250"/>
                  </a:lnTo>
                  <a:lnTo>
                    <a:pt x="5796711" y="516509"/>
                  </a:lnTo>
                  <a:lnTo>
                    <a:pt x="5788577" y="556771"/>
                  </a:lnTo>
                  <a:lnTo>
                    <a:pt x="5766406" y="589629"/>
                  </a:lnTo>
                  <a:lnTo>
                    <a:pt x="5733543" y="611770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0"/>
                  </a:lnTo>
                  <a:lnTo>
                    <a:pt x="30265" y="589629"/>
                  </a:lnTo>
                  <a:lnTo>
                    <a:pt x="8120" y="556771"/>
                  </a:lnTo>
                  <a:lnTo>
                    <a:pt x="0" y="516509"/>
                  </a:lnTo>
                  <a:lnTo>
                    <a:pt x="0" y="10325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598855" y="4715764"/>
            <a:ext cx="8306434" cy="864869"/>
            <a:chOff x="598855" y="4715764"/>
            <a:chExt cx="8306434" cy="864869"/>
          </a:xfrm>
        </p:grpSpPr>
        <p:sp>
          <p:nvSpPr>
            <p:cNvPr id="24" name="object 24"/>
            <p:cNvSpPr/>
            <p:nvPr/>
          </p:nvSpPr>
          <p:spPr>
            <a:xfrm>
              <a:off x="611555" y="5038483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11555" y="5038483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5601" y="47284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8"/>
                  </a:lnTo>
                  <a:lnTo>
                    <a:pt x="0" y="516636"/>
                  </a:lnTo>
                  <a:lnTo>
                    <a:pt x="8120" y="556825"/>
                  </a:lnTo>
                  <a:lnTo>
                    <a:pt x="30265" y="589645"/>
                  </a:lnTo>
                  <a:lnTo>
                    <a:pt x="63109" y="611772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2"/>
                  </a:lnTo>
                  <a:lnTo>
                    <a:pt x="5766406" y="589645"/>
                  </a:lnTo>
                  <a:lnTo>
                    <a:pt x="5788577" y="556825"/>
                  </a:lnTo>
                  <a:lnTo>
                    <a:pt x="5796711" y="516636"/>
                  </a:lnTo>
                  <a:lnTo>
                    <a:pt x="5796711" y="103378"/>
                  </a:lnTo>
                  <a:lnTo>
                    <a:pt x="5788577" y="63115"/>
                  </a:lnTo>
                  <a:lnTo>
                    <a:pt x="5766406" y="30257"/>
                  </a:lnTo>
                  <a:lnTo>
                    <a:pt x="5733543" y="8116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5601" y="47284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378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6"/>
                  </a:lnTo>
                  <a:lnTo>
                    <a:pt x="5766406" y="30257"/>
                  </a:lnTo>
                  <a:lnTo>
                    <a:pt x="5788577" y="63115"/>
                  </a:lnTo>
                  <a:lnTo>
                    <a:pt x="5796711" y="103378"/>
                  </a:lnTo>
                  <a:lnTo>
                    <a:pt x="5796711" y="516636"/>
                  </a:lnTo>
                  <a:lnTo>
                    <a:pt x="5788577" y="556825"/>
                  </a:lnTo>
                  <a:lnTo>
                    <a:pt x="5766406" y="589645"/>
                  </a:lnTo>
                  <a:lnTo>
                    <a:pt x="5733543" y="611772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2"/>
                  </a:lnTo>
                  <a:lnTo>
                    <a:pt x="30265" y="589645"/>
                  </a:lnTo>
                  <a:lnTo>
                    <a:pt x="8120" y="556825"/>
                  </a:lnTo>
                  <a:lnTo>
                    <a:pt x="0" y="516636"/>
                  </a:lnTo>
                  <a:lnTo>
                    <a:pt x="0" y="103378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98855" y="5668327"/>
            <a:ext cx="8306434" cy="864869"/>
            <a:chOff x="598855" y="5668327"/>
            <a:chExt cx="8306434" cy="864869"/>
          </a:xfrm>
        </p:grpSpPr>
        <p:sp>
          <p:nvSpPr>
            <p:cNvPr id="29" name="object 29"/>
            <p:cNvSpPr/>
            <p:nvPr/>
          </p:nvSpPr>
          <p:spPr>
            <a:xfrm>
              <a:off x="611555" y="599099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90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11555" y="599099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90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25601" y="5681027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8"/>
                  </a:lnTo>
                  <a:lnTo>
                    <a:pt x="30265" y="30260"/>
                  </a:lnTo>
                  <a:lnTo>
                    <a:pt x="8120" y="63104"/>
                  </a:lnTo>
                  <a:lnTo>
                    <a:pt x="0" y="103327"/>
                  </a:lnTo>
                  <a:lnTo>
                    <a:pt x="0" y="516597"/>
                  </a:lnTo>
                  <a:lnTo>
                    <a:pt x="8120" y="556815"/>
                  </a:lnTo>
                  <a:lnTo>
                    <a:pt x="30265" y="589659"/>
                  </a:lnTo>
                  <a:lnTo>
                    <a:pt x="63109" y="611804"/>
                  </a:lnTo>
                  <a:lnTo>
                    <a:pt x="103327" y="619925"/>
                  </a:lnTo>
                  <a:lnTo>
                    <a:pt x="5693333" y="619925"/>
                  </a:lnTo>
                  <a:lnTo>
                    <a:pt x="5733543" y="611804"/>
                  </a:lnTo>
                  <a:lnTo>
                    <a:pt x="5766406" y="589659"/>
                  </a:lnTo>
                  <a:lnTo>
                    <a:pt x="5788577" y="556815"/>
                  </a:lnTo>
                  <a:lnTo>
                    <a:pt x="5796711" y="516597"/>
                  </a:lnTo>
                  <a:lnTo>
                    <a:pt x="5796711" y="103327"/>
                  </a:lnTo>
                  <a:lnTo>
                    <a:pt x="5788577" y="63104"/>
                  </a:lnTo>
                  <a:lnTo>
                    <a:pt x="5766406" y="30260"/>
                  </a:lnTo>
                  <a:lnTo>
                    <a:pt x="5733543" y="8118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FF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25601" y="5681027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327"/>
                  </a:moveTo>
                  <a:lnTo>
                    <a:pt x="8120" y="63104"/>
                  </a:lnTo>
                  <a:lnTo>
                    <a:pt x="30265" y="30260"/>
                  </a:lnTo>
                  <a:lnTo>
                    <a:pt x="63109" y="8118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8"/>
                  </a:lnTo>
                  <a:lnTo>
                    <a:pt x="5766406" y="30260"/>
                  </a:lnTo>
                  <a:lnTo>
                    <a:pt x="5788577" y="63104"/>
                  </a:lnTo>
                  <a:lnTo>
                    <a:pt x="5796711" y="103327"/>
                  </a:lnTo>
                  <a:lnTo>
                    <a:pt x="5796711" y="516597"/>
                  </a:lnTo>
                  <a:lnTo>
                    <a:pt x="5788577" y="556815"/>
                  </a:lnTo>
                  <a:lnTo>
                    <a:pt x="5766406" y="589659"/>
                  </a:lnTo>
                  <a:lnTo>
                    <a:pt x="5733543" y="611804"/>
                  </a:lnTo>
                  <a:lnTo>
                    <a:pt x="5693333" y="619925"/>
                  </a:lnTo>
                  <a:lnTo>
                    <a:pt x="103327" y="619925"/>
                  </a:lnTo>
                  <a:lnTo>
                    <a:pt x="63109" y="611804"/>
                  </a:lnTo>
                  <a:lnTo>
                    <a:pt x="30265" y="589659"/>
                  </a:lnTo>
                  <a:lnTo>
                    <a:pt x="8120" y="556815"/>
                  </a:lnTo>
                  <a:lnTo>
                    <a:pt x="0" y="516597"/>
                  </a:lnTo>
                  <a:lnTo>
                    <a:pt x="0" y="10332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262633" y="1004696"/>
            <a:ext cx="4794250" cy="4210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Читательская</a:t>
            </a:r>
            <a:r>
              <a:rPr sz="2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грамотность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260500"/>
              </a:lnSpc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Математическая </a:t>
            </a:r>
            <a:r>
              <a:rPr sz="2400" spc="-5" dirty="0" err="1">
                <a:solidFill>
                  <a:srgbClr val="FFFFFF"/>
                </a:solidFill>
                <a:latin typeface="Arial"/>
                <a:cs typeface="Arial"/>
              </a:rPr>
              <a:t>грамотность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 err="1" smtClean="0">
                <a:solidFill>
                  <a:srgbClr val="FFFFFF"/>
                </a:solidFill>
                <a:latin typeface="Arial"/>
                <a:cs typeface="Arial"/>
              </a:rPr>
              <a:t>Естественнонаучная</a:t>
            </a:r>
            <a:r>
              <a:rPr sz="2400" spc="-7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грамотность </a:t>
            </a:r>
            <a:r>
              <a:rPr sz="2400" spc="-6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Финансовая</a:t>
            </a:r>
            <a:r>
              <a:rPr sz="24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грамотность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700" dirty="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1580"/>
              </a:spcBef>
            </a:pP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Креативное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мышление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53434" y="5702508"/>
            <a:ext cx="5741035" cy="276225"/>
          </a:xfrm>
          <a:prstGeom prst="rect">
            <a:avLst/>
          </a:prstGeom>
          <a:solidFill>
            <a:srgbClr val="CCFF99">
              <a:alpha val="47842"/>
            </a:srgbClr>
          </a:solidFill>
        </p:spPr>
        <p:txBody>
          <a:bodyPr vert="horz" wrap="square" lIns="0" tIns="69215" rIns="0" bIns="0" rtlCol="0">
            <a:spAutoFit/>
          </a:bodyPr>
          <a:lstStyle/>
          <a:p>
            <a:pPr marL="441325">
              <a:lnSpc>
                <a:spcPts val="1625"/>
              </a:lnSpc>
              <a:spcBef>
                <a:spcPts val="545"/>
              </a:spcBef>
            </a:pP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Глобальные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компетенции</a:t>
            </a:r>
            <a:endParaRPr sz="2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8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560840" cy="993352"/>
          </a:xfrm>
        </p:spPr>
        <p:txBody>
          <a:bodyPr>
            <a:noAutofit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Компетенции и умения читательской грамотности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8060" y="1124744"/>
            <a:ext cx="82083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/>
              <a:t>Читательская грамотность </a:t>
            </a:r>
            <a:r>
              <a:rPr lang="ru-RU" dirty="0" smtClean="0"/>
              <a:t>– это «способность человека понимать и использовать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жизни» (определение PISA).</a:t>
            </a:r>
            <a:endParaRPr lang="ru-RU" dirty="0"/>
          </a:p>
        </p:txBody>
      </p:sp>
      <p:pic>
        <p:nvPicPr>
          <p:cNvPr id="7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975" y="2492895"/>
            <a:ext cx="6489923" cy="4228579"/>
          </a:xfrm>
          <a:prstGeom prst="rect">
            <a:avLst/>
          </a:prstGeom>
        </p:spPr>
      </p:pic>
      <p:sp>
        <p:nvSpPr>
          <p:cNvPr id="9" name="AutoShape 2" descr="https://theslide.ru/img/thumbs/e7dcbc061949abe5be4457d09d7595e7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58509" y="4005064"/>
            <a:ext cx="1835150" cy="26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329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605" y="-99392"/>
            <a:ext cx="7772400" cy="1362075"/>
          </a:xfrm>
        </p:spPr>
        <p:txBody>
          <a:bodyPr/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Компетенции и умения </a:t>
            </a:r>
            <a:r>
              <a:rPr lang="ru-RU" sz="32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математической </a:t>
            </a:r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грамотности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334733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Математическая грамотность -</a:t>
            </a:r>
            <a:r>
              <a:rPr lang="ru-RU" dirty="0" smtClean="0"/>
              <a:t> означает способность человека решать проблемы, логически рассуждать и анализировать информацию; понимать роль математики в мире, в котором он живет. 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92896"/>
            <a:ext cx="6840760" cy="40910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81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76" y="116632"/>
            <a:ext cx="7772400" cy="641995"/>
          </a:xfrm>
        </p:spPr>
        <p:txBody>
          <a:bodyPr>
            <a:normAutofit/>
          </a:bodyPr>
          <a:lstStyle/>
          <a:p>
            <a:pPr algn="ctr"/>
            <a:r>
              <a:rPr lang="ru-RU" sz="32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Компетенции и умения ЕНГ</a:t>
            </a:r>
            <a:endParaRPr lang="ru-RU" sz="32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764704"/>
            <a:ext cx="75816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Естественнонаучная грамотность </a:t>
            </a:r>
            <a:r>
              <a:rPr lang="ru-RU" dirty="0" smtClean="0"/>
              <a:t>– это способность человека занимать активную  гражданскую позицию  по вопросам, связанными с естественными науками  и его готовность интересоваться естественнонаучными идеями (знания в области физики, географии, биологии и химии для понимания окружающего)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8172400" cy="424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738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8" y="116632"/>
            <a:ext cx="7499690" cy="1062239"/>
          </a:xfrm>
        </p:spPr>
        <p:txBody>
          <a:bodyPr>
            <a:noAutofit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Компетенции и умения </a:t>
            </a:r>
            <a:r>
              <a:rPr lang="ru-RU" sz="32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финансовой грамотности</a:t>
            </a:r>
            <a:endParaRPr lang="ru-RU" sz="32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074509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Финансовая грамотность </a:t>
            </a:r>
            <a:r>
              <a:rPr lang="ru-RU" dirty="0" smtClean="0"/>
              <a:t>– это способность человека управлять своими</a:t>
            </a:r>
          </a:p>
          <a:p>
            <a:pPr algn="just"/>
            <a:r>
              <a:rPr lang="ru-RU" dirty="0" smtClean="0"/>
              <a:t>доходами и расходами, принимать правильные решения по распределению денежных средств (жить по средствам) и грамотно их</a:t>
            </a:r>
          </a:p>
          <a:p>
            <a:pPr algn="just"/>
            <a:r>
              <a:rPr lang="ru-RU" dirty="0" smtClean="0"/>
              <a:t>приумножать.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564904"/>
            <a:ext cx="60486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u="sng" dirty="0" smtClean="0"/>
              <a:t>Основы финансовой грамотности: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понимание природы и функции денег;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умение ценить деньги;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умение считать деньги;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умение составлять финансовый отчет;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умение экономить и сберегать;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умение тратить деньги и жить по средствам;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✓ умение делиться.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0" r="7310"/>
          <a:stretch/>
        </p:blipFill>
        <p:spPr>
          <a:xfrm>
            <a:off x="5364087" y="2636912"/>
            <a:ext cx="367240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561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220" y="180346"/>
            <a:ext cx="7772400" cy="9657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Компетенции </a:t>
            </a:r>
            <a:r>
              <a:rPr lang="ru-RU" sz="36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и умения креативного мышления</a:t>
            </a:r>
            <a:endParaRPr lang="ru-RU" sz="36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268760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Креативное мышление – </a:t>
            </a:r>
            <a:r>
              <a:rPr lang="ru-RU" dirty="0" smtClean="0"/>
              <a:t>способность человека порождать необычные идеи, отклонение от традиционных схем мышления, быстро решать проблемные ситуации.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09918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решение проблемных ситуаций;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решение задач, в которых требуется  анализ и синтез;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использование приема сравнения;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 использование аналогии, классификации;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решение задач - головоломок, ребусов, 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 </a:t>
            </a:r>
            <a:r>
              <a:rPr lang="ru-RU" sz="2000" dirty="0" smtClean="0"/>
              <a:t>      занимательных задач, задач на смекалку;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п</a:t>
            </a:r>
            <a:r>
              <a:rPr lang="ru-RU" sz="2000" dirty="0" smtClean="0"/>
              <a:t>роектная деятельность.</a:t>
            </a:r>
            <a:endParaRPr lang="ru-RU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5984" y="4077072"/>
            <a:ext cx="3060986" cy="2043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978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36" y="260648"/>
            <a:ext cx="7772400" cy="741387"/>
          </a:xfrm>
        </p:spPr>
        <p:txBody>
          <a:bodyPr>
            <a:normAutofit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Глобальные компетенции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96752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Глобальные компетенции </a:t>
            </a:r>
            <a:r>
              <a:rPr lang="ru-RU" dirty="0" smtClean="0"/>
              <a:t>– способность эффективно действовать индивидуально или в группе в различных ситуациях.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530"/>
          <a:stretch/>
        </p:blipFill>
        <p:spPr bwMode="auto">
          <a:xfrm>
            <a:off x="271264" y="2204864"/>
            <a:ext cx="8642044" cy="4402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086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Методы и формы, способствующие развитию функциональной грамотности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11560" y="2636912"/>
            <a:ext cx="2448272" cy="1440160"/>
            <a:chOff x="611560" y="2636912"/>
            <a:chExt cx="2448272" cy="144016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1560" y="2636912"/>
              <a:ext cx="2448272" cy="144016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27585" y="2636912"/>
              <a:ext cx="2088232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Работа в группах, парах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465977" y="2991482"/>
            <a:ext cx="2538094" cy="1451100"/>
            <a:chOff x="3376628" y="3212976"/>
            <a:chExt cx="2538094" cy="14511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466450" y="3212976"/>
              <a:ext cx="2448272" cy="1440160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376628" y="3279081"/>
              <a:ext cx="252684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Ролевые, деловые игры</a:t>
              </a:r>
              <a:endParaRPr lang="ru-RU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190520" y="3573016"/>
            <a:ext cx="2722788" cy="1440160"/>
            <a:chOff x="6190520" y="3717032"/>
            <a:chExt cx="2722788" cy="144016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386772" y="3717032"/>
              <a:ext cx="2448272" cy="144016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190520" y="3958622"/>
              <a:ext cx="272278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7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Проектная деятельность</a:t>
              </a:r>
              <a:endParaRPr lang="ru-RU" sz="27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5" name="Овал 14"/>
          <p:cNvSpPr/>
          <p:nvPr/>
        </p:nvSpPr>
        <p:spPr>
          <a:xfrm>
            <a:off x="755575" y="4797152"/>
            <a:ext cx="4104457" cy="18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23921" y="5169963"/>
            <a:ext cx="4259828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Функциональная грамотность</a:t>
            </a:r>
            <a:endParaRPr lang="ru-RU" sz="3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8" name="Соединительная линия уступом 17"/>
          <p:cNvCxnSpPr/>
          <p:nvPr/>
        </p:nvCxnSpPr>
        <p:spPr>
          <a:xfrm rot="16200000" flipH="1">
            <a:off x="1547664" y="4149080"/>
            <a:ext cx="720080" cy="576064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10800000" flipV="1">
            <a:off x="4932040" y="4941168"/>
            <a:ext cx="1454732" cy="864096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7" idx="2"/>
          </p:cNvCxnSpPr>
          <p:nvPr/>
        </p:nvCxnSpPr>
        <p:spPr>
          <a:xfrm rot="5400000">
            <a:off x="4270804" y="4660833"/>
            <a:ext cx="738322" cy="279941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6497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952500"/>
            <a:ext cx="7488832" cy="1362075"/>
          </a:xfrm>
        </p:spPr>
        <p:txBody>
          <a:bodyPr>
            <a:noAutofit/>
          </a:bodyPr>
          <a:lstStyle/>
          <a:p>
            <a:pPr algn="ctr"/>
            <a:r>
              <a:rPr lang="ru-RU" sz="32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Функциональная грамотность в контексте  национального проекта «Образование»</a:t>
            </a:r>
            <a:br>
              <a:rPr lang="ru-RU" sz="32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</a:br>
            <a:endParaRPr lang="ru-RU" sz="32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975" y="2598003"/>
            <a:ext cx="864096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</a:t>
            </a:r>
            <a:r>
              <a:rPr lang="ru-RU" sz="2000" dirty="0" smtClean="0"/>
              <a:t>Формируя функциональную грамотность обучающихся, мы решаем  задачи стратегического развития Российской Федерации:</a:t>
            </a:r>
          </a:p>
          <a:p>
            <a:pPr algn="just"/>
            <a:r>
              <a:rPr lang="ru-RU" sz="2000" dirty="0" smtClean="0"/>
              <a:t>- усиление позиций Российской Федерации в глобальной  конкуренции путем развития человеческого потенциала как  основного фактора экономического развития;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/>
              <a:t>технологическое первенство на мировой арене, усиление роли  инноваций в социально-экономическом развитии.</a:t>
            </a:r>
          </a:p>
          <a:p>
            <a:pPr algn="just"/>
            <a:endParaRPr lang="ru-RU" sz="2000" dirty="0" smtClean="0"/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Функциональная грамотность –  основа жизненной и профессиональной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успешности выпускников!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16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212976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66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С</a:t>
            </a:r>
            <a:r>
              <a:rPr lang="ru-RU" sz="66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пасибо за внимание!</a:t>
            </a:r>
            <a:endParaRPr lang="ru-RU" sz="66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4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74471"/>
            <a:ext cx="7772400" cy="1362075"/>
          </a:xfrm>
        </p:spPr>
        <p:txBody>
          <a:bodyPr/>
          <a:lstStyle/>
          <a:p>
            <a:r>
              <a:rPr lang="ru-RU" spc="-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Грамотность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547938"/>
            <a:ext cx="8170167" cy="4121422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Изменение требований к уровню образования человека отражается в </a:t>
            </a:r>
            <a:r>
              <a:rPr lang="ru-RU" dirty="0" smtClean="0">
                <a:solidFill>
                  <a:schemeClr val="tx1"/>
                </a:solidFill>
              </a:rPr>
              <a:t>изменении содержания </a:t>
            </a:r>
            <a:r>
              <a:rPr lang="ru-RU" dirty="0">
                <a:solidFill>
                  <a:schemeClr val="tx1"/>
                </a:solidFill>
              </a:rPr>
              <a:t>понятия «грамотность».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«Грамотный» </a:t>
            </a:r>
            <a:r>
              <a:rPr lang="ru-RU" dirty="0">
                <a:solidFill>
                  <a:schemeClr val="tx1"/>
                </a:solidFill>
              </a:rPr>
              <a:t>- обычно человек, умеющий читать и писать или только читать  на каком-либо языке. В более точном смысле это слово применяется лишь к  людям, умеющим читать и вместе с тем писать, в отличие от людей  "полуграмотных", т. е. умеющих только читать» («Энциклопедический словарь  Ф. А. Брокгауза и </a:t>
            </a:r>
            <a:r>
              <a:rPr lang="ru-RU" dirty="0" err="1">
                <a:solidFill>
                  <a:schemeClr val="tx1"/>
                </a:solidFill>
              </a:rPr>
              <a:t>И</a:t>
            </a:r>
            <a:r>
              <a:rPr lang="ru-RU" dirty="0">
                <a:solidFill>
                  <a:schemeClr val="tx1"/>
                </a:solidFill>
              </a:rPr>
              <a:t>. А. </a:t>
            </a:r>
            <a:r>
              <a:rPr lang="ru-RU" dirty="0" err="1">
                <a:solidFill>
                  <a:schemeClr val="tx1"/>
                </a:solidFill>
              </a:rPr>
              <a:t>Ефрона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До конца XIX века </a:t>
            </a:r>
            <a:r>
              <a:rPr lang="ru-RU" dirty="0">
                <a:solidFill>
                  <a:schemeClr val="tx1"/>
                </a:solidFill>
              </a:rPr>
              <a:t>грамотным называли человека, </a:t>
            </a:r>
            <a:r>
              <a:rPr lang="ru-RU" b="1" dirty="0">
                <a:solidFill>
                  <a:schemeClr val="tx1"/>
                </a:solidFill>
              </a:rPr>
              <a:t>умеющего читать и  писать</a:t>
            </a:r>
            <a:r>
              <a:rPr lang="ru-RU" dirty="0">
                <a:solidFill>
                  <a:schemeClr val="tx1"/>
                </a:solidFill>
              </a:rPr>
              <a:t>. («Толковый словарь живого великорусского языка» В.И. Даля)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1919-1930 гг. </a:t>
            </a:r>
            <a:r>
              <a:rPr lang="ru-RU" dirty="0">
                <a:solidFill>
                  <a:schemeClr val="tx1"/>
                </a:solidFill>
              </a:rPr>
              <a:t>- мероприятия по ликвидации неграмотности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4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220" y="487125"/>
            <a:ext cx="77724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Список литературы:</a:t>
            </a:r>
            <a:b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</a:br>
            <a:endParaRPr lang="ru-RU" sz="32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1962" y="1372800"/>
            <a:ext cx="84457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1. </a:t>
            </a:r>
            <a:r>
              <a:rPr lang="ru-RU" dirty="0" err="1" smtClean="0"/>
              <a:t>АкатоваТ.И</a:t>
            </a:r>
            <a:r>
              <a:rPr lang="ru-RU" dirty="0" smtClean="0"/>
              <a:t>. Языковая функциональная грамотность и языковая культура . — Психолого-педагогический аспект: Монография. - М., 2006г. с. 237</a:t>
            </a:r>
          </a:p>
          <a:p>
            <a:pPr algn="just"/>
            <a:r>
              <a:rPr lang="ru-RU" dirty="0" smtClean="0"/>
              <a:t>2. Алексашина И. Ю., </a:t>
            </a:r>
            <a:r>
              <a:rPr lang="ru-RU" dirty="0" err="1" smtClean="0"/>
              <a:t>Абдулаева</a:t>
            </a:r>
            <a:r>
              <a:rPr lang="ru-RU" dirty="0" smtClean="0"/>
              <a:t> О. А., Киселев Ю. П. Формирование и оценка функциональной грамотности учащихся - Учебно-методическое пособие, КАРО, 2019г., 160 с.</a:t>
            </a:r>
          </a:p>
          <a:p>
            <a:pPr algn="just"/>
            <a:r>
              <a:rPr lang="ru-RU" dirty="0" smtClean="0"/>
              <a:t>3. </a:t>
            </a:r>
            <a:r>
              <a:rPr lang="ru-RU" dirty="0" err="1" smtClean="0"/>
              <a:t>Бокарев</a:t>
            </a:r>
            <a:r>
              <a:rPr lang="ru-RU" dirty="0" smtClean="0"/>
              <a:t> А. Повышение уровня финансовой грамотности населения в Российской Федерации // Финансы. 2010. № 9. С. 3-6.</a:t>
            </a:r>
          </a:p>
          <a:p>
            <a:pPr algn="just"/>
            <a:r>
              <a:rPr lang="ru-RU" dirty="0" smtClean="0"/>
              <a:t>3. Ермоленко В.А. Формирование функциональной грамотности в контексте безопасности жизнедеятельности –  Отечественная и зарубежная педагогика. – 2012</a:t>
            </a:r>
          </a:p>
          <a:p>
            <a:pPr algn="just"/>
            <a:r>
              <a:rPr lang="ru-RU" dirty="0" smtClean="0"/>
              <a:t>4. Лебедев О. Е. Образованность учащихся как цель </a:t>
            </a:r>
            <a:r>
              <a:rPr lang="ru-RU" dirty="0" err="1" smtClean="0"/>
              <a:t>обра</a:t>
            </a:r>
            <a:r>
              <a:rPr lang="ru-RU" dirty="0" smtClean="0"/>
              <a:t>- </a:t>
            </a:r>
            <a:r>
              <a:rPr lang="ru-RU" dirty="0" err="1" smtClean="0"/>
              <a:t>зования</a:t>
            </a:r>
            <a:r>
              <a:rPr lang="ru-RU" dirty="0" smtClean="0"/>
              <a:t> и образовательный результат // Образователь- </a:t>
            </a:r>
            <a:r>
              <a:rPr lang="ru-RU" dirty="0" err="1" smtClean="0"/>
              <a:t>ные</a:t>
            </a:r>
            <a:r>
              <a:rPr lang="ru-RU" dirty="0" smtClean="0"/>
              <a:t> результаты / под ред. О. Е. Лебедева. СПб., 1999. С. 45.</a:t>
            </a:r>
          </a:p>
          <a:p>
            <a:pPr algn="just"/>
            <a:r>
              <a:rPr lang="ru-RU" dirty="0" smtClean="0"/>
              <a:t>5. </a:t>
            </a:r>
            <a:r>
              <a:rPr lang="ru-RU" dirty="0" err="1" smtClean="0"/>
              <a:t>Кемельбекова</a:t>
            </a:r>
            <a:r>
              <a:rPr lang="ru-RU" dirty="0" smtClean="0"/>
              <a:t> Г. А. Особенности формирования функциональной</a:t>
            </a:r>
          </a:p>
          <a:p>
            <a:pPr algn="just"/>
            <a:r>
              <a:rPr lang="ru-RU" dirty="0" smtClean="0"/>
              <a:t>грамотности учащихся по предметам гуманитарного цикла  — Краснодар: Новация, 2016г.</a:t>
            </a:r>
          </a:p>
          <a:p>
            <a:pPr algn="just"/>
            <a:r>
              <a:rPr lang="ru-RU" dirty="0" smtClean="0"/>
              <a:t>6. </a:t>
            </a:r>
            <a:r>
              <a:rPr lang="ru-RU" dirty="0" err="1" smtClean="0"/>
              <a:t>Рой.Е</a:t>
            </a:r>
            <a:r>
              <a:rPr lang="ru-RU" dirty="0" smtClean="0"/>
              <a:t>. В. Формирование функциональной грамотности у обучающихся.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215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019" y="172156"/>
            <a:ext cx="7772400" cy="661228"/>
          </a:xfrm>
        </p:spPr>
        <p:txBody>
          <a:bodyPr>
            <a:normAutofit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Дополнительная информация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2176" y="1268760"/>
            <a:ext cx="88058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hlinkClick r:id="rId2"/>
              </a:rPr>
              <a:t>https://rikc.by/ru/PISA/1-ex pisa.pdf</a:t>
            </a:r>
            <a:r>
              <a:rPr lang="ru-RU" sz="1600" dirty="0" smtClean="0"/>
              <a:t>   сборник заданий, направленных на выявление уровня  читательской грамотности.</a:t>
            </a:r>
          </a:p>
          <a:p>
            <a:r>
              <a:rPr lang="ru-RU" sz="1600" dirty="0" smtClean="0"/>
              <a:t>  </a:t>
            </a:r>
            <a:r>
              <a:rPr lang="ru-RU" sz="1600" dirty="0" smtClean="0">
                <a:hlinkClick r:id="rId3"/>
              </a:rPr>
              <a:t>https://rikc.by/ru/PISA/4-ex pisa.pdf</a:t>
            </a:r>
            <a:r>
              <a:rPr lang="ru-RU" sz="1600" dirty="0" smtClean="0"/>
              <a:t>   сборник заданий, направленных на выявление уровня  креативного мышления.</a:t>
            </a:r>
          </a:p>
          <a:p>
            <a:r>
              <a:rPr lang="ru-RU" sz="1600" dirty="0" smtClean="0">
                <a:hlinkClick r:id="rId4"/>
              </a:rPr>
              <a:t>https://rikc.by/ru/PISA/2-expisa.pdf</a:t>
            </a:r>
            <a:r>
              <a:rPr lang="ru-RU" sz="1600" dirty="0" smtClean="0"/>
              <a:t>  - сборник заданий, направленных на выявление уровня  математической	грамотности.  </a:t>
            </a:r>
          </a:p>
          <a:p>
            <a:r>
              <a:rPr lang="ru-RU" sz="1600" dirty="0" smtClean="0">
                <a:hlinkClick r:id="rId5"/>
              </a:rPr>
              <a:t>https://rikc.by/ru/PISA/3-expisa.pdf</a:t>
            </a:r>
            <a:r>
              <a:rPr lang="ru-RU" sz="1600" dirty="0" smtClean="0"/>
              <a:t>  - сборник заданий, направленных на выявление уровня  естественнонаучной грамотности.  </a:t>
            </a:r>
          </a:p>
          <a:p>
            <a:r>
              <a:rPr lang="ru-RU" sz="1600" dirty="0" smtClean="0">
                <a:hlinkClick r:id="rId6"/>
              </a:rPr>
              <a:t>http://www.instrao.ru</a:t>
            </a:r>
            <a:r>
              <a:rPr lang="ru-RU" sz="1600" dirty="0" smtClean="0"/>
              <a:t>   – сайт Федерального государственного бюджетного научного учреждения  "Институт стратегии развития образования Российской академии образования".</a:t>
            </a:r>
          </a:p>
          <a:p>
            <a:r>
              <a:rPr lang="ru-RU" sz="1600" dirty="0" smtClean="0">
                <a:hlinkClick r:id="rId7"/>
              </a:rPr>
              <a:t>https://fioco.ru</a:t>
            </a:r>
            <a:r>
              <a:rPr lang="ru-RU" sz="1600" dirty="0" smtClean="0"/>
              <a:t>  – открытые задания исследования PISA</a:t>
            </a:r>
          </a:p>
          <a:p>
            <a:r>
              <a:rPr lang="ru-RU" sz="1600" dirty="0" smtClean="0">
                <a:hlinkClick r:id="rId8"/>
              </a:rPr>
              <a:t>http://www.centeroko.ru</a:t>
            </a:r>
            <a:r>
              <a:rPr lang="ru-RU" sz="1600" dirty="0" smtClean="0"/>
              <a:t>  - Центр оценки качества образования Института стратегии развития образования РАО.</a:t>
            </a:r>
          </a:p>
          <a:p>
            <a:r>
              <a:rPr lang="ru-RU" sz="1600" dirty="0" smtClean="0">
                <a:hlinkClick r:id="rId9"/>
              </a:rPr>
              <a:t>https://adu.by/images/2018/02/Prim_zadanii_PISA.pdf</a:t>
            </a:r>
            <a:r>
              <a:rPr lang="ru-RU" sz="1600" dirty="0" smtClean="0"/>
              <a:t> - Международная программа PISA.  Примеры заданий по чтению, математике и естествознанию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82436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820"/>
            <a:ext cx="7884367" cy="1765895"/>
          </a:xfrm>
        </p:spPr>
        <p:txBody>
          <a:bodyPr>
            <a:noAutofit/>
          </a:bodyPr>
          <a:lstStyle/>
          <a:p>
            <a:pPr algn="ctr"/>
            <a:r>
              <a:rPr lang="ru-RU" sz="3600" spc="-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Период исследования проблемы грамотности на  международном уровне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547938"/>
            <a:ext cx="8242175" cy="404941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50-е г. XX века: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проблема</a:t>
            </a:r>
            <a:r>
              <a:rPr lang="ru-RU" dirty="0">
                <a:solidFill>
                  <a:schemeClr val="tx1"/>
                </a:solidFill>
              </a:rPr>
              <a:t>	грамотности	населения	</a:t>
            </a:r>
            <a:r>
              <a:rPr lang="ru-RU" dirty="0" smtClean="0">
                <a:solidFill>
                  <a:schemeClr val="tx1"/>
                </a:solidFill>
              </a:rPr>
              <a:t>начинает  рассматриваться</a:t>
            </a:r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на международном </a:t>
            </a:r>
            <a:r>
              <a:rPr lang="ru-RU" dirty="0">
                <a:solidFill>
                  <a:schemeClr val="tx1"/>
                </a:solidFill>
              </a:rPr>
              <a:t>уровне (ЮНЕСКО);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упорядочивается использование терминологии в данном </a:t>
            </a:r>
            <a:r>
              <a:rPr lang="ru-RU" dirty="0" smtClean="0">
                <a:solidFill>
                  <a:schemeClr val="tx1"/>
                </a:solidFill>
              </a:rPr>
              <a:t>вопросе;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</a:t>
            </a:r>
            <a:r>
              <a:rPr lang="ru-RU" dirty="0">
                <a:solidFill>
                  <a:schemeClr val="tx1"/>
                </a:solidFill>
              </a:rPr>
              <a:t>	международной	практике	появляется	</a:t>
            </a:r>
            <a:r>
              <a:rPr lang="ru-RU" dirty="0" smtClean="0">
                <a:solidFill>
                  <a:schemeClr val="tx1"/>
                </a:solidFill>
              </a:rPr>
              <a:t>единое определение</a:t>
            </a:r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понятия «грамотность</a:t>
            </a:r>
            <a:r>
              <a:rPr lang="ru-RU" dirty="0">
                <a:solidFill>
                  <a:schemeClr val="tx1"/>
                </a:solidFill>
              </a:rPr>
              <a:t>»;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создаются программы переписи населения с целью получения в дальнейшем  достоверных статистических данных об уровне грамотности населения.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В 1958 году ЮНЕСКО </a:t>
            </a:r>
            <a:r>
              <a:rPr lang="ru-RU" dirty="0">
                <a:solidFill>
                  <a:schemeClr val="tx1"/>
                </a:solidFill>
              </a:rPr>
              <a:t>вырабатывает рекомендации для всех стран: при  проведении переписи населения считать грамотными только тех жителей,  </a:t>
            </a:r>
            <a:r>
              <a:rPr lang="ru-RU" b="1" dirty="0">
                <a:solidFill>
                  <a:schemeClr val="tx1"/>
                </a:solidFill>
              </a:rPr>
              <a:t>которые умеют читать тексты с пониманием прочитанного и в состоянии  написать краткое изложение о своей повседневной жизни. </a:t>
            </a:r>
            <a:r>
              <a:rPr lang="ru-RU" dirty="0">
                <a:solidFill>
                  <a:schemeClr val="tx1"/>
                </a:solidFill>
              </a:rPr>
              <a:t>(10-я сессия  Генеральной конференции ЮНЕСКО)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2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88640"/>
            <a:ext cx="8172400" cy="1944215"/>
          </a:xfrm>
        </p:spPr>
        <p:txBody>
          <a:bodyPr>
            <a:noAutofit/>
          </a:bodyPr>
          <a:lstStyle/>
          <a:p>
            <a:pPr algn="ctr"/>
            <a:r>
              <a:rPr lang="ru-RU" sz="3600" spc="-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Период исследования проблемы грамотности на  международном уровне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547665" y="2547938"/>
            <a:ext cx="6947048" cy="368937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Усложнение понятия «грамотность</a:t>
            </a:r>
            <a:r>
              <a:rPr lang="ru-RU" dirty="0" smtClean="0">
                <a:solidFill>
                  <a:schemeClr val="tx1"/>
                </a:solidFill>
              </a:rPr>
              <a:t>».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Грамотность рассматривается в качестве одного из  важнейших показателей уровня социального развития  государства и общества.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Понятие «грамотность» (умение читать и писать) было  включено Всемирной Организацией Здравоохранения в  12 показателей, характеризующих здоровую нацию.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179512" y="4077072"/>
            <a:ext cx="1080120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726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7772400" cy="1362075"/>
          </a:xfrm>
        </p:spPr>
        <p:txBody>
          <a:bodyPr>
            <a:normAutofit/>
          </a:bodyPr>
          <a:lstStyle/>
          <a:p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Вызовы современности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564904"/>
            <a:ext cx="8784976" cy="4193430"/>
          </a:xfrm>
        </p:spPr>
        <p:txBody>
          <a:bodyPr>
            <a:normAutofit fontScale="77500" lnSpcReduction="20000"/>
          </a:bodyPr>
          <a:lstStyle/>
          <a:p>
            <a:pPr marL="349042" marR="47844" indent="-342900" algn="just">
              <a:lnSpc>
                <a:spcPct val="100699"/>
              </a:lnSpc>
              <a:spcBef>
                <a:spcPts val="41"/>
              </a:spcBef>
              <a:buClr>
                <a:srgbClr val="A3A8BA"/>
              </a:buClr>
              <a:buSzPct val="80487"/>
              <a:buFont typeface="Wingdings" pitchFamily="2" charset="2"/>
              <a:buChar char="Ø"/>
              <a:tabLst>
                <a:tab pos="382423" algn="l"/>
                <a:tab pos="382746" algn="l"/>
              </a:tabLst>
            </a:pPr>
            <a:r>
              <a:rPr lang="ru-RU" kern="0" spc="10" dirty="0">
                <a:solidFill>
                  <a:schemeClr val="tx1"/>
                </a:solidFill>
                <a:latin typeface="Arial"/>
                <a:cs typeface="Arial"/>
              </a:rPr>
              <a:t>Обеспечение инновационного развития экономики и повышение  конкурентоспособности страны (</a:t>
            </a:r>
            <a:r>
              <a:rPr lang="ru-RU" i="1" kern="0" spc="10" dirty="0">
                <a:solidFill>
                  <a:schemeClr val="tx1"/>
                </a:solidFill>
                <a:latin typeface="Arial"/>
                <a:cs typeface="Arial"/>
              </a:rPr>
              <a:t>Из указа Президента России от 7 мая 2018  года:</a:t>
            </a:r>
            <a:r>
              <a:rPr lang="ru-RU" kern="0" spc="10" dirty="0">
                <a:solidFill>
                  <a:schemeClr val="tx1"/>
                </a:solidFill>
                <a:latin typeface="Arial"/>
                <a:cs typeface="Arial"/>
              </a:rPr>
              <a:t> Правительству РФ поручено обеспечить </a:t>
            </a:r>
            <a:r>
              <a:rPr lang="ru-RU" kern="0" spc="10" dirty="0" smtClean="0">
                <a:solidFill>
                  <a:schemeClr val="tx1"/>
                </a:solidFill>
                <a:latin typeface="Arial"/>
                <a:cs typeface="Arial"/>
              </a:rPr>
              <a:t>глобальную конкурентоспособность </a:t>
            </a:r>
            <a:r>
              <a:rPr lang="ru-RU" kern="0" spc="10" dirty="0">
                <a:solidFill>
                  <a:schemeClr val="tx1"/>
                </a:solidFill>
                <a:latin typeface="Arial"/>
                <a:cs typeface="Arial"/>
              </a:rPr>
              <a:t>российского образования, вхождение Российской  Федерации в число 10 ведущих стран мира по качеству общего образования).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kern="0" spc="10" dirty="0">
              <a:solidFill>
                <a:schemeClr val="tx1"/>
              </a:solidFill>
              <a:latin typeface="Arial"/>
              <a:cs typeface="Arial"/>
            </a:endParaRPr>
          </a:p>
          <a:p>
            <a:pPr marL="387511" marR="24568" lvl="1" indent="-342900" algn="just">
              <a:lnSpc>
                <a:spcPct val="101099"/>
              </a:lnSpc>
              <a:spcBef>
                <a:spcPts val="1535"/>
              </a:spcBef>
              <a:buClr>
                <a:srgbClr val="A3A8BA"/>
              </a:buClr>
              <a:buSzPct val="80487"/>
              <a:buFont typeface="Wingdings" pitchFamily="2" charset="2"/>
              <a:buChar char="Ø"/>
              <a:tabLst>
                <a:tab pos="419599" algn="l"/>
                <a:tab pos="419921" algn="l"/>
              </a:tabLst>
            </a:pPr>
            <a:r>
              <a:rPr lang="ru-RU" sz="2400" kern="0" spc="10" dirty="0">
                <a:solidFill>
                  <a:schemeClr val="tx1"/>
                </a:solidFill>
                <a:latin typeface="Arial"/>
                <a:cs typeface="Arial"/>
              </a:rPr>
              <a:t>Повышение качества образования за счет </a:t>
            </a:r>
            <a:r>
              <a:rPr lang="ru-RU" sz="2400" i="1" kern="0" spc="10" dirty="0">
                <a:solidFill>
                  <a:schemeClr val="tx1"/>
                </a:solidFill>
                <a:latin typeface="Arial"/>
                <a:cs typeface="Arial"/>
              </a:rPr>
              <a:t>уменьшения группы учащихся,  не достигших порогового уровня функциональной грамотности и повышения эффективности работы с одаренными и успешными учащимися</a:t>
            </a:r>
            <a:r>
              <a:rPr lang="ru-RU" sz="2400" kern="0" spc="10" dirty="0">
                <a:solidFill>
                  <a:schemeClr val="tx1"/>
                </a:solidFill>
                <a:latin typeface="Arial"/>
                <a:cs typeface="Arial"/>
              </a:rPr>
              <a:t> при условии сохранения лидирующих позиций РФ в международном  исследовании качества чтения и понимания текстов PIRLS, а также в  международном исследовании качества математического и естественнонаучного образования TIMSS, (по результатам международных  исследований качества общего образования).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101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980728"/>
            <a:ext cx="9217024" cy="1512168"/>
          </a:xfrm>
        </p:spPr>
        <p:txBody>
          <a:bodyPr>
            <a:noAutofit/>
          </a:bodyPr>
          <a:lstStyle/>
          <a:p>
            <a:pPr marL="12700" lvl="0" algn="ctr">
              <a:tabLst>
                <a:tab pos="4413250" algn="l"/>
              </a:tabLst>
            </a:pPr>
            <a:r>
              <a:rPr lang="ru-RU" sz="3200" spc="-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/>
            </a:r>
            <a:br>
              <a:rPr lang="ru-RU" sz="3200" spc="-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</a:br>
            <a:r>
              <a:rPr lang="ru-RU" sz="3200" spc="-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  </a:t>
            </a:r>
            <a:r>
              <a:rPr lang="ru-RU" sz="3200" spc="-1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«</a:t>
            </a:r>
            <a:r>
              <a:rPr lang="ru-RU" sz="30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ФУНКЦИОНАЛЬНАЯ ГРАМОТНОСТЬ»</a:t>
            </a:r>
            <a:br>
              <a:rPr lang="ru-RU" sz="30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</a:br>
            <a:endParaRPr lang="ru-RU" sz="3000" b="1" kern="0" spc="-5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  <a:cs typeface="Century Schoolbook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547938"/>
            <a:ext cx="8170167" cy="1338262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         Функционально </a:t>
            </a:r>
            <a:r>
              <a:rPr lang="ru-RU" sz="2800" b="1" dirty="0">
                <a:solidFill>
                  <a:srgbClr val="FF0000"/>
                </a:solidFill>
              </a:rPr>
              <a:t>грамотный человек </a:t>
            </a:r>
            <a:r>
              <a:rPr lang="ru-RU" sz="2800" dirty="0"/>
              <a:t>— </a:t>
            </a:r>
            <a:r>
              <a:rPr lang="ru-RU" sz="2800" dirty="0">
                <a:solidFill>
                  <a:schemeClr val="tx1"/>
                </a:solidFill>
              </a:rPr>
              <a:t>это человек, который </a:t>
            </a:r>
            <a:r>
              <a:rPr lang="ru-RU" sz="2800" b="1" dirty="0">
                <a:solidFill>
                  <a:srgbClr val="FF0000"/>
                </a:solidFill>
              </a:rPr>
              <a:t>способен использовать все </a:t>
            </a:r>
            <a:r>
              <a:rPr lang="ru-RU" sz="2800" dirty="0">
                <a:solidFill>
                  <a:schemeClr val="tx1"/>
                </a:solidFill>
              </a:rPr>
              <a:t>постоянно приобретаемые в течение жизни </a:t>
            </a:r>
            <a:r>
              <a:rPr lang="ru-RU" sz="2800" b="1" dirty="0">
                <a:solidFill>
                  <a:srgbClr val="FF0000"/>
                </a:solidFill>
              </a:rPr>
              <a:t>знания, умения и навыки</a:t>
            </a:r>
            <a:r>
              <a:rPr lang="ru-RU" sz="2800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для решения </a:t>
            </a:r>
            <a:r>
              <a:rPr lang="ru-RU" sz="2800" dirty="0">
                <a:solidFill>
                  <a:schemeClr val="tx1"/>
                </a:solidFill>
              </a:rPr>
              <a:t>максимально широкого диапазона </a:t>
            </a:r>
            <a:r>
              <a:rPr lang="ru-RU" sz="2800" b="1" dirty="0">
                <a:solidFill>
                  <a:srgbClr val="FF0000"/>
                </a:solidFill>
              </a:rPr>
              <a:t>жизненных задач </a:t>
            </a:r>
            <a:r>
              <a:rPr lang="ru-RU" sz="2800" dirty="0">
                <a:solidFill>
                  <a:schemeClr val="tx1"/>
                </a:solidFill>
              </a:rPr>
              <a:t>в различных сферах человеческой деятельности, общения и социальных </a:t>
            </a:r>
            <a:r>
              <a:rPr lang="ru-RU" sz="2800" dirty="0" smtClean="0">
                <a:solidFill>
                  <a:schemeClr val="tx1"/>
                </a:solidFill>
              </a:rPr>
              <a:t>отношений.</a:t>
            </a:r>
            <a:endParaRPr lang="ru-RU" sz="2800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Алексей Алексеевич </a:t>
            </a:r>
            <a:r>
              <a:rPr lang="ru-RU" dirty="0" smtClean="0">
                <a:solidFill>
                  <a:schemeClr val="tx1"/>
                </a:solidFill>
              </a:rPr>
              <a:t>Леонтьев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18045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07" r="5323"/>
          <a:stretch/>
        </p:blipFill>
        <p:spPr bwMode="auto">
          <a:xfrm>
            <a:off x="179512" y="1791078"/>
            <a:ext cx="8820472" cy="4708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190565"/>
            <a:ext cx="8028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j-ea"/>
                <a:cs typeface="Century Schoolbook"/>
              </a:rPr>
              <a:t>Модель формирования функциональной грамотности при  реализации ФГОС</a:t>
            </a:r>
          </a:p>
        </p:txBody>
      </p:sp>
    </p:spTree>
    <p:extLst>
      <p:ext uri="{BB962C8B-B14F-4D97-AF65-F5344CB8AC3E}">
        <p14:creationId xmlns:p14="http://schemas.microsoft.com/office/powerpoint/2010/main" xmlns="" val="140613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102" y="175591"/>
            <a:ext cx="8172400" cy="1957265"/>
          </a:xfrm>
        </p:spPr>
        <p:txBody>
          <a:bodyPr>
            <a:noAutofit/>
          </a:bodyPr>
          <a:lstStyle/>
          <a:p>
            <a:pPr algn="ctr"/>
            <a:r>
              <a:rPr lang="ru-RU" sz="30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Функциональная грамотность – результат целенаправленно  организованного процесса познавательной деятельности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5" t="21256" r="3422"/>
          <a:stretch/>
        </p:blipFill>
        <p:spPr bwMode="auto">
          <a:xfrm>
            <a:off x="251130" y="2060848"/>
            <a:ext cx="8856984" cy="4682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988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Формирование функциональной грамотности </a:t>
            </a:r>
            <a:r>
              <a:rPr lang="ru-RU" sz="2800" b="1" kern="0" spc="-5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в образовательном </a:t>
            </a:r>
            <a:r>
              <a:rPr lang="ru-RU" sz="2800" b="1" kern="0" spc="-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cs typeface="Century Schoolbook"/>
              </a:rPr>
              <a:t>пространстве школы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6" t="19382" r="10328"/>
          <a:stretch/>
        </p:blipFill>
        <p:spPr bwMode="auto">
          <a:xfrm>
            <a:off x="323528" y="1700808"/>
            <a:ext cx="8496944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43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621</TotalTime>
  <Words>1001</Words>
  <Application>Microsoft Office PowerPoint</Application>
  <PresentationFormat>Экран (4:3)</PresentationFormat>
  <Paragraphs>110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Справедливость</vt:lpstr>
      <vt:lpstr>Слайд 1</vt:lpstr>
      <vt:lpstr>Грамотность</vt:lpstr>
      <vt:lpstr>Период исследования проблемы грамотности на  международном уровне</vt:lpstr>
      <vt:lpstr>Период исследования проблемы грамотности на  международном уровне</vt:lpstr>
      <vt:lpstr>Вызовы современности</vt:lpstr>
      <vt:lpstr>   «ФУНКЦИОНАЛЬНАЯ ГРАМОТНОСТЬ» </vt:lpstr>
      <vt:lpstr>Слайд 7</vt:lpstr>
      <vt:lpstr>Функциональная грамотность – результат целенаправленно  организованного процесса познавательной деятельности</vt:lpstr>
      <vt:lpstr>Формирование функциональной грамотности в образовательном пространстве школы</vt:lpstr>
      <vt:lpstr>Виды функциональной грамотности</vt:lpstr>
      <vt:lpstr>Компетенции и умения читательской грамотности</vt:lpstr>
      <vt:lpstr>Компетенции и умения математической грамотности</vt:lpstr>
      <vt:lpstr>Компетенции и умения ЕНГ</vt:lpstr>
      <vt:lpstr>Компетенции и умения финансовой грамотности</vt:lpstr>
      <vt:lpstr>Компетенции и умения креативного мышления</vt:lpstr>
      <vt:lpstr>Глобальные компетенции</vt:lpstr>
      <vt:lpstr>Методы и формы, способствующие развитию функциональной грамотности</vt:lpstr>
      <vt:lpstr>Функциональная грамотность в контексте  национального проекта «Образование» </vt:lpstr>
      <vt:lpstr>Спасибо за внимание!</vt:lpstr>
      <vt:lpstr>Список литературы: </vt:lpstr>
      <vt:lpstr>Дополнительная информация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 как основа качества образовательных результатов.</dc:title>
  <dc:creator>User</dc:creator>
  <cp:lastModifiedBy>Пользователь Windows</cp:lastModifiedBy>
  <cp:revision>35</cp:revision>
  <dcterms:created xsi:type="dcterms:W3CDTF">2021-11-02T06:13:39Z</dcterms:created>
  <dcterms:modified xsi:type="dcterms:W3CDTF">2021-12-09T07:39:28Z</dcterms:modified>
</cp:coreProperties>
</file>